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2"/>
  </p:notesMasterIdLst>
  <p:sldIdLst>
    <p:sldId id="321" r:id="rId2"/>
    <p:sldId id="322" r:id="rId3"/>
    <p:sldId id="323" r:id="rId4"/>
    <p:sldId id="257" r:id="rId5"/>
    <p:sldId id="259" r:id="rId6"/>
    <p:sldId id="261" r:id="rId7"/>
    <p:sldId id="263" r:id="rId8"/>
    <p:sldId id="264" r:id="rId9"/>
    <p:sldId id="266" r:id="rId10"/>
    <p:sldId id="267" r:id="rId11"/>
    <p:sldId id="282" r:id="rId12"/>
    <p:sldId id="273" r:id="rId13"/>
    <p:sldId id="276" r:id="rId14"/>
    <p:sldId id="293" r:id="rId15"/>
    <p:sldId id="327" r:id="rId16"/>
    <p:sldId id="275" r:id="rId17"/>
    <p:sldId id="277" r:id="rId18"/>
    <p:sldId id="325" r:id="rId19"/>
    <p:sldId id="268" r:id="rId20"/>
    <p:sldId id="326"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3382" autoAdjust="0"/>
    <p:restoredTop sz="94660"/>
  </p:normalViewPr>
  <p:slideViewPr>
    <p:cSldViewPr>
      <p:cViewPr>
        <p:scale>
          <a:sx n="70" d="100"/>
          <a:sy n="70" d="100"/>
        </p:scale>
        <p:origin x="-1476" y="-72"/>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E0027C5-04DE-4FC9-A4DF-08F4939219A0}" type="datetimeFigureOut">
              <a:rPr lang="en-GB" smtClean="0"/>
              <a:t>16/07/2018</a:t>
            </a:fld>
            <a:endParaRPr lang="en-GB"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BC3322A-0E7F-4CDB-A2E0-AFBF75912229}" type="slidenum">
              <a:rPr lang="en-GB" smtClean="0"/>
              <a:t>‹#›</a:t>
            </a:fld>
            <a:endParaRPr lang="en-GB" dirty="0"/>
          </a:p>
        </p:txBody>
      </p:sp>
    </p:spTree>
    <p:extLst>
      <p:ext uri="{BB962C8B-B14F-4D97-AF65-F5344CB8AC3E}">
        <p14:creationId xmlns:p14="http://schemas.microsoft.com/office/powerpoint/2010/main" val="150081783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DBC3322A-0E7F-4CDB-A2E0-AFBF75912229}" type="slidenum">
              <a:rPr lang="en-GB" smtClean="0"/>
              <a:t>10</a:t>
            </a:fld>
            <a:endParaRPr lang="en-GB" dirty="0"/>
          </a:p>
        </p:txBody>
      </p:sp>
    </p:spTree>
    <p:extLst>
      <p:ext uri="{BB962C8B-B14F-4D97-AF65-F5344CB8AC3E}">
        <p14:creationId xmlns:p14="http://schemas.microsoft.com/office/powerpoint/2010/main" val="162848995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DBC3322A-0E7F-4CDB-A2E0-AFBF75912229}" type="slidenum">
              <a:rPr lang="en-GB" smtClean="0"/>
              <a:t>12</a:t>
            </a:fld>
            <a:endParaRPr lang="en-GB" dirty="0"/>
          </a:p>
        </p:txBody>
      </p:sp>
    </p:spTree>
    <p:extLst>
      <p:ext uri="{BB962C8B-B14F-4D97-AF65-F5344CB8AC3E}">
        <p14:creationId xmlns:p14="http://schemas.microsoft.com/office/powerpoint/2010/main" val="218322366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DBC3322A-0E7F-4CDB-A2E0-AFBF75912229}" type="slidenum">
              <a:rPr lang="en-GB" smtClean="0"/>
              <a:t>19</a:t>
            </a:fld>
            <a:endParaRPr lang="en-GB" dirty="0"/>
          </a:p>
        </p:txBody>
      </p:sp>
    </p:spTree>
    <p:extLst>
      <p:ext uri="{BB962C8B-B14F-4D97-AF65-F5344CB8AC3E}">
        <p14:creationId xmlns:p14="http://schemas.microsoft.com/office/powerpoint/2010/main" val="412610534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68D9F3AB-CDF3-4D02-8B41-86A1F4BF76BC}" type="datetimeFigureOut">
              <a:rPr lang="en-GB" smtClean="0"/>
              <a:t>16/07/2018</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EB6B0E7D-E692-40C3-B1ED-BCAE847524BF}" type="slidenum">
              <a:rPr lang="en-GB" smtClean="0"/>
              <a:t>‹#›</a:t>
            </a:fld>
            <a:endParaRPr lang="en-GB" dirty="0"/>
          </a:p>
        </p:txBody>
      </p:sp>
    </p:spTree>
    <p:extLst>
      <p:ext uri="{BB962C8B-B14F-4D97-AF65-F5344CB8AC3E}">
        <p14:creationId xmlns:p14="http://schemas.microsoft.com/office/powerpoint/2010/main" val="15665959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68D9F3AB-CDF3-4D02-8B41-86A1F4BF76BC}" type="datetimeFigureOut">
              <a:rPr lang="en-GB" smtClean="0"/>
              <a:t>16/07/2018</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EB6B0E7D-E692-40C3-B1ED-BCAE847524BF}" type="slidenum">
              <a:rPr lang="en-GB" smtClean="0"/>
              <a:t>‹#›</a:t>
            </a:fld>
            <a:endParaRPr lang="en-GB" dirty="0"/>
          </a:p>
        </p:txBody>
      </p:sp>
    </p:spTree>
    <p:extLst>
      <p:ext uri="{BB962C8B-B14F-4D97-AF65-F5344CB8AC3E}">
        <p14:creationId xmlns:p14="http://schemas.microsoft.com/office/powerpoint/2010/main" val="23395161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68D9F3AB-CDF3-4D02-8B41-86A1F4BF76BC}" type="datetimeFigureOut">
              <a:rPr lang="en-GB" smtClean="0"/>
              <a:t>16/07/2018</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EB6B0E7D-E692-40C3-B1ED-BCAE847524BF}" type="slidenum">
              <a:rPr lang="en-GB" smtClean="0"/>
              <a:t>‹#›</a:t>
            </a:fld>
            <a:endParaRPr lang="en-GB" dirty="0"/>
          </a:p>
        </p:txBody>
      </p:sp>
    </p:spTree>
    <p:extLst>
      <p:ext uri="{BB962C8B-B14F-4D97-AF65-F5344CB8AC3E}">
        <p14:creationId xmlns:p14="http://schemas.microsoft.com/office/powerpoint/2010/main" val="31128178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68D9F3AB-CDF3-4D02-8B41-86A1F4BF76BC}" type="datetimeFigureOut">
              <a:rPr lang="en-GB" smtClean="0"/>
              <a:t>16/07/2018</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EB6B0E7D-E692-40C3-B1ED-BCAE847524BF}" type="slidenum">
              <a:rPr lang="en-GB" smtClean="0"/>
              <a:t>‹#›</a:t>
            </a:fld>
            <a:endParaRPr lang="en-GB" dirty="0"/>
          </a:p>
        </p:txBody>
      </p:sp>
    </p:spTree>
    <p:extLst>
      <p:ext uri="{BB962C8B-B14F-4D97-AF65-F5344CB8AC3E}">
        <p14:creationId xmlns:p14="http://schemas.microsoft.com/office/powerpoint/2010/main" val="41724358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8D9F3AB-CDF3-4D02-8B41-86A1F4BF76BC}" type="datetimeFigureOut">
              <a:rPr lang="en-GB" smtClean="0"/>
              <a:t>16/07/2018</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EB6B0E7D-E692-40C3-B1ED-BCAE847524BF}" type="slidenum">
              <a:rPr lang="en-GB" smtClean="0"/>
              <a:t>‹#›</a:t>
            </a:fld>
            <a:endParaRPr lang="en-GB" dirty="0"/>
          </a:p>
        </p:txBody>
      </p:sp>
    </p:spTree>
    <p:extLst>
      <p:ext uri="{BB962C8B-B14F-4D97-AF65-F5344CB8AC3E}">
        <p14:creationId xmlns:p14="http://schemas.microsoft.com/office/powerpoint/2010/main" val="36701139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68D9F3AB-CDF3-4D02-8B41-86A1F4BF76BC}" type="datetimeFigureOut">
              <a:rPr lang="en-GB" smtClean="0"/>
              <a:t>16/07/2018</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EB6B0E7D-E692-40C3-B1ED-BCAE847524BF}" type="slidenum">
              <a:rPr lang="en-GB" smtClean="0"/>
              <a:t>‹#›</a:t>
            </a:fld>
            <a:endParaRPr lang="en-GB" dirty="0"/>
          </a:p>
        </p:txBody>
      </p:sp>
    </p:spTree>
    <p:extLst>
      <p:ext uri="{BB962C8B-B14F-4D97-AF65-F5344CB8AC3E}">
        <p14:creationId xmlns:p14="http://schemas.microsoft.com/office/powerpoint/2010/main" val="35821323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68D9F3AB-CDF3-4D02-8B41-86A1F4BF76BC}" type="datetimeFigureOut">
              <a:rPr lang="en-GB" smtClean="0"/>
              <a:t>16/07/2018</a:t>
            </a:fld>
            <a:endParaRPr lang="en-GB" dirty="0"/>
          </a:p>
        </p:txBody>
      </p:sp>
      <p:sp>
        <p:nvSpPr>
          <p:cNvPr id="8" name="Footer Placeholder 7"/>
          <p:cNvSpPr>
            <a:spLocks noGrp="1"/>
          </p:cNvSpPr>
          <p:nvPr>
            <p:ph type="ftr" sz="quarter" idx="11"/>
          </p:nvPr>
        </p:nvSpPr>
        <p:spPr/>
        <p:txBody>
          <a:bodyPr/>
          <a:lstStyle/>
          <a:p>
            <a:endParaRPr lang="en-GB" dirty="0"/>
          </a:p>
        </p:txBody>
      </p:sp>
      <p:sp>
        <p:nvSpPr>
          <p:cNvPr id="9" name="Slide Number Placeholder 8"/>
          <p:cNvSpPr>
            <a:spLocks noGrp="1"/>
          </p:cNvSpPr>
          <p:nvPr>
            <p:ph type="sldNum" sz="quarter" idx="12"/>
          </p:nvPr>
        </p:nvSpPr>
        <p:spPr/>
        <p:txBody>
          <a:bodyPr/>
          <a:lstStyle/>
          <a:p>
            <a:fld id="{EB6B0E7D-E692-40C3-B1ED-BCAE847524BF}" type="slidenum">
              <a:rPr lang="en-GB" smtClean="0"/>
              <a:t>‹#›</a:t>
            </a:fld>
            <a:endParaRPr lang="en-GB" dirty="0"/>
          </a:p>
        </p:txBody>
      </p:sp>
    </p:spTree>
    <p:extLst>
      <p:ext uri="{BB962C8B-B14F-4D97-AF65-F5344CB8AC3E}">
        <p14:creationId xmlns:p14="http://schemas.microsoft.com/office/powerpoint/2010/main" val="27653340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68D9F3AB-CDF3-4D02-8B41-86A1F4BF76BC}" type="datetimeFigureOut">
              <a:rPr lang="en-GB" smtClean="0"/>
              <a:t>16/07/2018</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EB6B0E7D-E692-40C3-B1ED-BCAE847524BF}" type="slidenum">
              <a:rPr lang="en-GB" smtClean="0"/>
              <a:t>‹#›</a:t>
            </a:fld>
            <a:endParaRPr lang="en-GB" dirty="0"/>
          </a:p>
        </p:txBody>
      </p:sp>
    </p:spTree>
    <p:extLst>
      <p:ext uri="{BB962C8B-B14F-4D97-AF65-F5344CB8AC3E}">
        <p14:creationId xmlns:p14="http://schemas.microsoft.com/office/powerpoint/2010/main" val="24347348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8D9F3AB-CDF3-4D02-8B41-86A1F4BF76BC}" type="datetimeFigureOut">
              <a:rPr lang="en-GB" smtClean="0"/>
              <a:t>16/07/2018</a:t>
            </a:fld>
            <a:endParaRPr lang="en-GB" dirty="0"/>
          </a:p>
        </p:txBody>
      </p:sp>
      <p:sp>
        <p:nvSpPr>
          <p:cNvPr id="3" name="Footer Placeholder 2"/>
          <p:cNvSpPr>
            <a:spLocks noGrp="1"/>
          </p:cNvSpPr>
          <p:nvPr>
            <p:ph type="ftr" sz="quarter" idx="11"/>
          </p:nvPr>
        </p:nvSpPr>
        <p:spPr/>
        <p:txBody>
          <a:bodyPr/>
          <a:lstStyle/>
          <a:p>
            <a:endParaRPr lang="en-GB" dirty="0"/>
          </a:p>
        </p:txBody>
      </p:sp>
      <p:sp>
        <p:nvSpPr>
          <p:cNvPr id="4" name="Slide Number Placeholder 3"/>
          <p:cNvSpPr>
            <a:spLocks noGrp="1"/>
          </p:cNvSpPr>
          <p:nvPr>
            <p:ph type="sldNum" sz="quarter" idx="12"/>
          </p:nvPr>
        </p:nvSpPr>
        <p:spPr/>
        <p:txBody>
          <a:bodyPr/>
          <a:lstStyle/>
          <a:p>
            <a:fld id="{EB6B0E7D-E692-40C3-B1ED-BCAE847524BF}" type="slidenum">
              <a:rPr lang="en-GB" smtClean="0"/>
              <a:t>‹#›</a:t>
            </a:fld>
            <a:endParaRPr lang="en-GB" dirty="0"/>
          </a:p>
        </p:txBody>
      </p:sp>
    </p:spTree>
    <p:extLst>
      <p:ext uri="{BB962C8B-B14F-4D97-AF65-F5344CB8AC3E}">
        <p14:creationId xmlns:p14="http://schemas.microsoft.com/office/powerpoint/2010/main" val="7928626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8D9F3AB-CDF3-4D02-8B41-86A1F4BF76BC}" type="datetimeFigureOut">
              <a:rPr lang="en-GB" smtClean="0"/>
              <a:t>16/07/2018</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EB6B0E7D-E692-40C3-B1ED-BCAE847524BF}" type="slidenum">
              <a:rPr lang="en-GB" smtClean="0"/>
              <a:t>‹#›</a:t>
            </a:fld>
            <a:endParaRPr lang="en-GB" dirty="0"/>
          </a:p>
        </p:txBody>
      </p:sp>
    </p:spTree>
    <p:extLst>
      <p:ext uri="{BB962C8B-B14F-4D97-AF65-F5344CB8AC3E}">
        <p14:creationId xmlns:p14="http://schemas.microsoft.com/office/powerpoint/2010/main" val="18915192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8D9F3AB-CDF3-4D02-8B41-86A1F4BF76BC}" type="datetimeFigureOut">
              <a:rPr lang="en-GB" smtClean="0"/>
              <a:t>16/07/2018</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EB6B0E7D-E692-40C3-B1ED-BCAE847524BF}" type="slidenum">
              <a:rPr lang="en-GB" smtClean="0"/>
              <a:t>‹#›</a:t>
            </a:fld>
            <a:endParaRPr lang="en-GB" dirty="0"/>
          </a:p>
        </p:txBody>
      </p:sp>
    </p:spTree>
    <p:extLst>
      <p:ext uri="{BB962C8B-B14F-4D97-AF65-F5344CB8AC3E}">
        <p14:creationId xmlns:p14="http://schemas.microsoft.com/office/powerpoint/2010/main" val="3068096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8D9F3AB-CDF3-4D02-8B41-86A1F4BF76BC}" type="datetimeFigureOut">
              <a:rPr lang="en-GB" smtClean="0"/>
              <a:t>16/07/2018</a:t>
            </a:fld>
            <a:endParaRPr lang="en-GB"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B6B0E7D-E692-40C3-B1ED-BCAE847524BF}" type="slidenum">
              <a:rPr lang="en-GB" smtClean="0"/>
              <a:t>‹#›</a:t>
            </a:fld>
            <a:endParaRPr lang="en-GB" dirty="0"/>
          </a:p>
        </p:txBody>
      </p:sp>
    </p:spTree>
    <p:extLst>
      <p:ext uri="{BB962C8B-B14F-4D97-AF65-F5344CB8AC3E}">
        <p14:creationId xmlns:p14="http://schemas.microsoft.com/office/powerpoint/2010/main" val="274889214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3.png"/><Relationship Id="rId7" Type="http://schemas.openxmlformats.org/officeDocument/2006/relationships/image" Target="../media/image15.png"/><Relationship Id="rId2" Type="http://schemas.openxmlformats.org/officeDocument/2006/relationships/notesSlide" Target="../notesSlides/notesSlide1.xml"/><Relationship Id="rId1" Type="http://schemas.openxmlformats.org/officeDocument/2006/relationships/slideLayout" Target="../slideLayouts/slideLayout6.xml"/><Relationship Id="rId6" Type="http://schemas.openxmlformats.org/officeDocument/2006/relationships/image" Target="../media/image5.png"/><Relationship Id="rId5" Type="http://schemas.openxmlformats.org/officeDocument/2006/relationships/image" Target="../media/image12.png"/><Relationship Id="rId4" Type="http://schemas.openxmlformats.org/officeDocument/2006/relationships/image" Target="../media/image14.png"/></Relationships>
</file>

<file path=ppt/slides/_rels/slide11.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5.png"/><Relationship Id="rId1" Type="http://schemas.openxmlformats.org/officeDocument/2006/relationships/slideLayout" Target="../slideLayouts/slideLayout6.xml"/><Relationship Id="rId6" Type="http://schemas.openxmlformats.org/officeDocument/2006/relationships/image" Target="../media/image15.png"/><Relationship Id="rId5" Type="http://schemas.openxmlformats.org/officeDocument/2006/relationships/image" Target="../media/image14.png"/><Relationship Id="rId4" Type="http://schemas.openxmlformats.org/officeDocument/2006/relationships/image" Target="../media/image12.png"/></Relationships>
</file>

<file path=ppt/slides/_rels/slide12.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hyperlink" Target="http://www.google.com/url?sa=i&amp;rct=j&amp;q=&amp;esrc=s&amp;source=images&amp;cd=&amp;ved=0ahUKEwio2MLCzcLSAhXFPRQKHbClBPgQjRwIBw&amp;url=http://www.clipartkid.com/dog-bowl-outline-cliparts/&amp;bvm=bv.148747831,d.ZGg&amp;psig=AFQjCNGLnM5y6pvObVwwM8UidCgo9568PQ&amp;ust=1488914600835472" TargetMode="External"/><Relationship Id="rId1" Type="http://schemas.openxmlformats.org/officeDocument/2006/relationships/slideLayout" Target="../slideLayouts/slideLayout6.xml"/><Relationship Id="rId6" Type="http://schemas.openxmlformats.org/officeDocument/2006/relationships/image" Target="../media/image10.png"/><Relationship Id="rId5" Type="http://schemas.openxmlformats.org/officeDocument/2006/relationships/image" Target="../media/image9.png"/><Relationship Id="rId4" Type="http://schemas.openxmlformats.org/officeDocument/2006/relationships/hyperlink" Target="https://www.google.co.uk/url?sa=i&amp;rct=j&amp;q=&amp;esrc=s&amp;source=images&amp;cd=&amp;cad=rja&amp;uact=8&amp;ved=0ahUKEwjd8uuep87SAhUPlxQKHbANCuEQjRwIBw&amp;url=https://pixabay.com/en/paw-print-cat-footprint-bear-foot-163683/&amp;psig=AFQjCNH7UFOTWVOICcWQr53btYCvIfvgpw&amp;ust=1489316709334918" TargetMode="External"/></Relationships>
</file>

<file path=ppt/slides/_rels/slide18.xml.rels><?xml version="1.0" encoding="UTF-8" standalone="yes"?>
<Relationships xmlns="http://schemas.openxmlformats.org/package/2006/relationships"><Relationship Id="rId3" Type="http://schemas.openxmlformats.org/officeDocument/2006/relationships/hyperlink" Target="http://www.google.co.uk/url?sa=i&amp;rct=j&amp;q=&amp;esrc=s&amp;source=images&amp;cd=&amp;cad=rja&amp;uact=8&amp;ved=0ahUKEwj4ocL4zsLSAhWH0hoKHTtKB6kQjRwIBw&amp;url=http://all-free-download.com/free-vector/free-cheese-clip-art.html&amp;psig=AFQjCNG1QrOkLvqOyuQrVN7n_cYWDXID-A&amp;ust=1488915046733967" TargetMode="External"/><Relationship Id="rId2" Type="http://schemas.openxmlformats.org/officeDocument/2006/relationships/image" Target="../media/image15.png"/><Relationship Id="rId1" Type="http://schemas.openxmlformats.org/officeDocument/2006/relationships/slideLayout" Target="../slideLayouts/slideLayout6.xml"/><Relationship Id="rId4" Type="http://schemas.openxmlformats.org/officeDocument/2006/relationships/image" Target="../media/image16.jpeg"/></Relationships>
</file>

<file path=ppt/slides/_rels/slide19.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3.xml"/><Relationship Id="rId1" Type="http://schemas.openxmlformats.org/officeDocument/2006/relationships/slideLayout" Target="../slideLayouts/slideLayout6.xml"/><Relationship Id="rId5" Type="http://schemas.openxmlformats.org/officeDocument/2006/relationships/image" Target="../media/image12.png"/><Relationship Id="rId4" Type="http://schemas.openxmlformats.org/officeDocument/2006/relationships/image" Target="../media/image17.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Layout" Target="../slideLayouts/slideLayout7.xml"/><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3" Type="http://schemas.openxmlformats.org/officeDocument/2006/relationships/hyperlink" Target="http://www.google.co.uk/url?sa=i&amp;rct=j&amp;q=&amp;esrc=s&amp;source=images&amp;cd=&amp;cad=rja&amp;uact=8&amp;ved=0ahUKEwj4ocL4zsLSAhWH0hoKHTtKB6kQjRwIBw&amp;url=http://all-free-download.com/free-vector/free-cheese-clip-art.html&amp;psig=AFQjCNG1QrOkLvqOyuQrVN7n_cYWDXID-A&amp;ust=1488915046733967" TargetMode="External"/><Relationship Id="rId7" Type="http://schemas.openxmlformats.org/officeDocument/2006/relationships/image" Target="../media/image8.png"/><Relationship Id="rId2" Type="http://schemas.openxmlformats.org/officeDocument/2006/relationships/image" Target="../media/image1.png"/><Relationship Id="rId1" Type="http://schemas.openxmlformats.org/officeDocument/2006/relationships/slideLayout" Target="../slideLayouts/slideLayout6.xml"/><Relationship Id="rId6" Type="http://schemas.openxmlformats.org/officeDocument/2006/relationships/image" Target="../media/image7.jpeg"/><Relationship Id="rId5" Type="http://schemas.openxmlformats.org/officeDocument/2006/relationships/hyperlink" Target="http://www.google.com/url?sa=i&amp;rct=j&amp;q=&amp;esrc=s&amp;source=images&amp;cd=&amp;ved=0ahUKEwio2MLCzcLSAhXFPRQKHbClBPgQjRwIBw&amp;url=http://www.clipartkid.com/dog-bowl-outline-cliparts/&amp;bvm=bv.148747831,d.ZGg&amp;psig=AFQjCNGLnM5y6pvObVwwM8UidCgo9568PQ&amp;ust=1488914600835472" TargetMode="External"/><Relationship Id="rId4" Type="http://schemas.openxmlformats.org/officeDocument/2006/relationships/image" Target="../media/image6.jpeg"/></Relationships>
</file>

<file path=ppt/slides/_rels/slide5.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hyperlink" Target="http://www.google.com/url?sa=i&amp;rct=j&amp;q=&amp;esrc=s&amp;source=images&amp;cd=&amp;ved=0ahUKEwio2MLCzcLSAhXFPRQKHbClBPgQjRwIBw&amp;url=http://www.clipartkid.com/dog-bowl-outline-cliparts/&amp;bvm=bv.148747831,d.ZGg&amp;psig=AFQjCNGLnM5y6pvObVwwM8UidCgo9568PQ&amp;ust=1488914600835472" TargetMode="External"/><Relationship Id="rId1" Type="http://schemas.openxmlformats.org/officeDocument/2006/relationships/slideLayout" Target="../slideLayouts/slideLayout6.xml"/><Relationship Id="rId6" Type="http://schemas.openxmlformats.org/officeDocument/2006/relationships/image" Target="../media/image10.png"/><Relationship Id="rId5" Type="http://schemas.openxmlformats.org/officeDocument/2006/relationships/image" Target="../media/image9.png"/><Relationship Id="rId4" Type="http://schemas.openxmlformats.org/officeDocument/2006/relationships/hyperlink" Target="https://www.google.co.uk/url?sa=i&amp;rct=j&amp;q=&amp;esrc=s&amp;source=images&amp;cd=&amp;cad=rja&amp;uact=8&amp;ved=0ahUKEwjd8uuep87SAhUPlxQKHbANCuEQjRwIBw&amp;url=https://pixabay.com/en/paw-print-cat-footprint-bear-foot-163683/&amp;psig=AFQjCNH7UFOTWVOICcWQr53btYCvIfvgpw&amp;ust=1489316709334918" TargetMode="Externa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hyperlink" Target="http://www.google.co.uk/url?sa=i&amp;rct=j&amp;q=&amp;esrc=s&amp;source=images&amp;cd=&amp;cad=rja&amp;uact=8&amp;ved=0ahUKEwj4ocL4zsLSAhWH0hoKHTtKB6kQjRwIBw&amp;url=http://all-free-download.com/free-vector/free-cheese-clip-art.html&amp;psig=AFQjCNG1QrOkLvqOyuQrVN7n_cYWDXID-A&amp;ust=1488915046733967" TargetMode="External"/><Relationship Id="rId1" Type="http://schemas.openxmlformats.org/officeDocument/2006/relationships/slideLayout" Target="../slideLayouts/slideLayout6.xml"/><Relationship Id="rId4" Type="http://schemas.openxmlformats.org/officeDocument/2006/relationships/image" Target="../media/image12.png"/></Relationships>
</file>

<file path=ppt/slides/_rels/slide9.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hyperlink" Target="http://www.google.com/url?sa=i&amp;rct=j&amp;q=&amp;esrc=s&amp;source=images&amp;cd=&amp;ved=0ahUKEwio2MLCzcLSAhXFPRQKHbClBPgQjRwIBw&amp;url=http://www.clipartkid.com/dog-bowl-outline-cliparts/&amp;bvm=bv.148747831,d.ZGg&amp;psig=AFQjCNGLnM5y6pvObVwwM8UidCgo9568PQ&amp;ust=1488914600835472" TargetMode="External"/><Relationship Id="rId1" Type="http://schemas.openxmlformats.org/officeDocument/2006/relationships/slideLayout" Target="../slideLayouts/slideLayout6.xml"/><Relationship Id="rId6" Type="http://schemas.openxmlformats.org/officeDocument/2006/relationships/image" Target="../media/image10.png"/><Relationship Id="rId5" Type="http://schemas.openxmlformats.org/officeDocument/2006/relationships/image" Target="../media/image9.png"/><Relationship Id="rId4" Type="http://schemas.openxmlformats.org/officeDocument/2006/relationships/hyperlink" Target="https://www.google.co.uk/url?sa=i&amp;rct=j&amp;q=&amp;esrc=s&amp;source=images&amp;cd=&amp;cad=rja&amp;uact=8&amp;ved=0ahUKEwjd8uuep87SAhUPlxQKHbANCuEQjRwIBw&amp;url=https://pixabay.com/en/paw-print-cat-footprint-bear-foot-163683/&amp;psig=AFQjCNH7UFOTWVOICcWQr53btYCvIfvgpw&amp;ust=1489316709334918"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208" y="2780928"/>
            <a:ext cx="4010250" cy="252372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9" name="Oval Callout 8"/>
          <p:cNvSpPr/>
          <p:nvPr/>
        </p:nvSpPr>
        <p:spPr>
          <a:xfrm>
            <a:off x="4343450" y="1484784"/>
            <a:ext cx="4693046" cy="3672408"/>
          </a:xfrm>
          <a:prstGeom prst="wedgeEllipseCallout">
            <a:avLst>
              <a:gd name="adj1" fmla="val -87423"/>
              <a:gd name="adj2" fmla="val 9610"/>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D</a:t>
            </a:r>
            <a:endParaRPr lang="en-GB" dirty="0"/>
          </a:p>
        </p:txBody>
      </p:sp>
      <p:sp>
        <p:nvSpPr>
          <p:cNvPr id="2" name="Title 1"/>
          <p:cNvSpPr>
            <a:spLocks noGrp="1"/>
          </p:cNvSpPr>
          <p:nvPr>
            <p:ph type="ctrTitle"/>
          </p:nvPr>
        </p:nvSpPr>
        <p:spPr>
          <a:xfrm>
            <a:off x="685800" y="116633"/>
            <a:ext cx="7772400" cy="2232247"/>
          </a:xfrm>
        </p:spPr>
        <p:txBody>
          <a:bodyPr>
            <a:normAutofit fontScale="90000"/>
          </a:bodyPr>
          <a:lstStyle/>
          <a:p>
            <a:r>
              <a:rPr lang="en-GB" sz="7200" dirty="0" smtClean="0">
                <a:solidFill>
                  <a:schemeClr val="tx2">
                    <a:lumMod val="60000"/>
                    <a:lumOff val="40000"/>
                  </a:schemeClr>
                </a:solidFill>
              </a:rPr>
              <a:t>Maisy finds the culprit</a:t>
            </a:r>
            <a:r>
              <a:rPr lang="en-GB" sz="7200" dirty="0" smtClean="0">
                <a:solidFill>
                  <a:srgbClr val="00B0F0"/>
                </a:solidFill>
              </a:rPr>
              <a:t/>
            </a:r>
            <a:br>
              <a:rPr lang="en-GB" sz="7200" dirty="0" smtClean="0">
                <a:solidFill>
                  <a:srgbClr val="00B0F0"/>
                </a:solidFill>
              </a:rPr>
            </a:br>
            <a:endParaRPr lang="en-GB" sz="3600" dirty="0">
              <a:solidFill>
                <a:srgbClr val="00B0F0"/>
              </a:solidFill>
            </a:endParaRPr>
          </a:p>
        </p:txBody>
      </p:sp>
      <p:sp>
        <p:nvSpPr>
          <p:cNvPr id="3" name="Subtitle 2"/>
          <p:cNvSpPr>
            <a:spLocks noGrp="1"/>
          </p:cNvSpPr>
          <p:nvPr>
            <p:ph type="subTitle" idx="1"/>
          </p:nvPr>
        </p:nvSpPr>
        <p:spPr>
          <a:xfrm>
            <a:off x="323528" y="5304656"/>
            <a:ext cx="8712968" cy="644624"/>
          </a:xfrm>
        </p:spPr>
        <p:txBody>
          <a:bodyPr>
            <a:normAutofit fontScale="25000" lnSpcReduction="20000"/>
          </a:bodyPr>
          <a:lstStyle/>
          <a:p>
            <a:r>
              <a:rPr lang="en-GB" sz="5600" dirty="0">
                <a:solidFill>
                  <a:schemeClr val="accent1">
                    <a:lumMod val="75000"/>
                  </a:schemeClr>
                </a:solidFill>
                <a:latin typeface="Century Gothic" panose="020B0502020202020204" pitchFamily="34" charset="0"/>
              </a:rPr>
              <a:t>Written and illustrated  by</a:t>
            </a:r>
            <a:br>
              <a:rPr lang="en-GB" sz="5600" dirty="0">
                <a:solidFill>
                  <a:schemeClr val="accent1">
                    <a:lumMod val="75000"/>
                  </a:schemeClr>
                </a:solidFill>
                <a:latin typeface="Century Gothic" panose="020B0502020202020204" pitchFamily="34" charset="0"/>
              </a:rPr>
            </a:br>
            <a:r>
              <a:rPr lang="en-GB" sz="11200" dirty="0">
                <a:solidFill>
                  <a:schemeClr val="accent1">
                    <a:lumMod val="75000"/>
                  </a:schemeClr>
                </a:solidFill>
                <a:latin typeface="Century Gothic" panose="020B0502020202020204" pitchFamily="34" charset="0"/>
              </a:rPr>
              <a:t>Beth Mead</a:t>
            </a:r>
            <a:r>
              <a:rPr lang="en-GB" sz="5600" dirty="0">
                <a:solidFill>
                  <a:schemeClr val="accent1">
                    <a:lumMod val="75000"/>
                  </a:schemeClr>
                </a:solidFill>
                <a:latin typeface="Century Gothic" panose="020B0502020202020204" pitchFamily="34" charset="0"/>
              </a:rPr>
              <a:t/>
            </a:r>
            <a:br>
              <a:rPr lang="en-GB" sz="5600" dirty="0">
                <a:solidFill>
                  <a:schemeClr val="accent1">
                    <a:lumMod val="75000"/>
                  </a:schemeClr>
                </a:solidFill>
                <a:latin typeface="Century Gothic" panose="020B0502020202020204" pitchFamily="34" charset="0"/>
              </a:rPr>
            </a:br>
            <a:r>
              <a:rPr lang="en-GB" sz="5600" dirty="0">
                <a:solidFill>
                  <a:schemeClr val="accent1">
                    <a:lumMod val="75000"/>
                  </a:schemeClr>
                </a:solidFill>
                <a:latin typeface="Century Gothic" panose="020B0502020202020204" pitchFamily="34" charset="0"/>
              </a:rPr>
              <a:t>aged nine</a:t>
            </a:r>
            <a:br>
              <a:rPr lang="en-GB" sz="5600" dirty="0">
                <a:solidFill>
                  <a:schemeClr val="accent1">
                    <a:lumMod val="75000"/>
                  </a:schemeClr>
                </a:solidFill>
                <a:latin typeface="Century Gothic" panose="020B0502020202020204" pitchFamily="34" charset="0"/>
              </a:rPr>
            </a:br>
            <a:r>
              <a:rPr lang="en-GB" sz="5600" dirty="0">
                <a:solidFill>
                  <a:schemeClr val="accent1">
                    <a:lumMod val="75000"/>
                  </a:schemeClr>
                </a:solidFill>
                <a:latin typeface="Century Gothic" panose="020B0502020202020204" pitchFamily="34" charset="0"/>
              </a:rPr>
              <a:t>(Revised in Year 6)</a:t>
            </a:r>
            <a:endParaRPr lang="en-GB" sz="5600" dirty="0" smtClean="0">
              <a:solidFill>
                <a:schemeClr val="accent1">
                  <a:lumMod val="75000"/>
                </a:schemeClr>
              </a:solidFill>
            </a:endParaRPr>
          </a:p>
          <a:p>
            <a:r>
              <a:rPr lang="en-GB" sz="11200" dirty="0" smtClean="0">
                <a:solidFill>
                  <a:schemeClr val="tx1"/>
                </a:solidFill>
              </a:rPr>
              <a:t>Computer coding concept: </a:t>
            </a:r>
            <a:r>
              <a:rPr lang="en-GB" sz="11200" dirty="0" smtClean="0">
                <a:solidFill>
                  <a:srgbClr val="C00000"/>
                </a:solidFill>
              </a:rPr>
              <a:t>Logic</a:t>
            </a:r>
            <a:endParaRPr lang="en-GB" sz="11200" dirty="0">
              <a:solidFill>
                <a:srgbClr val="C00000"/>
              </a:solidFill>
            </a:endParaRPr>
          </a:p>
        </p:txBody>
      </p:sp>
      <p:sp>
        <p:nvSpPr>
          <p:cNvPr id="4" name="TextBox 3"/>
          <p:cNvSpPr txBox="1"/>
          <p:nvPr/>
        </p:nvSpPr>
        <p:spPr>
          <a:xfrm>
            <a:off x="5220072" y="2492896"/>
            <a:ext cx="3384376" cy="2062103"/>
          </a:xfrm>
          <a:prstGeom prst="rect">
            <a:avLst/>
          </a:prstGeom>
          <a:noFill/>
        </p:spPr>
        <p:txBody>
          <a:bodyPr wrap="square" rtlCol="0">
            <a:spAutoFit/>
          </a:bodyPr>
          <a:lstStyle/>
          <a:p>
            <a:r>
              <a:rPr lang="en-GB" sz="3200" b="1" dirty="0" smtClean="0">
                <a:solidFill>
                  <a:srgbClr val="C00000"/>
                </a:solidFill>
              </a:rPr>
              <a:t>Logic </a:t>
            </a:r>
            <a:r>
              <a:rPr lang="en-GB" sz="3200" dirty="0" smtClean="0"/>
              <a:t>in computing is using careful reasoning to find a solution.</a:t>
            </a:r>
            <a:endParaRPr lang="en-GB" sz="3200" dirty="0"/>
          </a:p>
        </p:txBody>
      </p:sp>
    </p:spTree>
    <p:extLst>
      <p:ext uri="{BB962C8B-B14F-4D97-AF65-F5344CB8AC3E}">
        <p14:creationId xmlns:p14="http://schemas.microsoft.com/office/powerpoint/2010/main" val="314718441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l"/>
            <a:r>
              <a:rPr lang="en-GB" sz="2800" dirty="0" smtClean="0">
                <a:latin typeface="Century Gothic" panose="020B0502020202020204" pitchFamily="34" charset="0"/>
              </a:rPr>
              <a:t/>
            </a:r>
            <a:br>
              <a:rPr lang="en-GB" sz="2800" dirty="0" smtClean="0">
                <a:latin typeface="Century Gothic" panose="020B0502020202020204" pitchFamily="34" charset="0"/>
              </a:rPr>
            </a:br>
            <a:r>
              <a:rPr lang="en-GB" sz="2800" dirty="0">
                <a:latin typeface="Century Gothic" panose="020B0502020202020204" pitchFamily="34" charset="0"/>
              </a:rPr>
              <a:t/>
            </a:r>
            <a:br>
              <a:rPr lang="en-GB" sz="2800" dirty="0">
                <a:latin typeface="Century Gothic" panose="020B0502020202020204" pitchFamily="34" charset="0"/>
              </a:rPr>
            </a:br>
            <a:r>
              <a:rPr lang="en-GB" sz="2400" dirty="0" smtClean="0">
                <a:latin typeface="Century Gothic" panose="020B0502020202020204" pitchFamily="34" charset="0"/>
              </a:rPr>
              <a:t>It might have been Malika, or one of her other friends,</a:t>
            </a:r>
            <a:r>
              <a:rPr lang="en-GB" sz="2400" dirty="0" smtClean="0">
                <a:latin typeface="Century Gothic" panose="020B0502020202020204" pitchFamily="34" charset="0"/>
                <a:ea typeface="BatangChe" panose="02030609000101010101" pitchFamily="49" charset="-127"/>
              </a:rPr>
              <a:t> Dusty</a:t>
            </a:r>
            <a:r>
              <a:rPr lang="en-GB" sz="2400" dirty="0">
                <a:latin typeface="Century Gothic" panose="020B0502020202020204" pitchFamily="34" charset="0"/>
                <a:ea typeface="BatangChe" panose="02030609000101010101" pitchFamily="49" charset="-127"/>
              </a:rPr>
              <a:t> </a:t>
            </a:r>
            <a:r>
              <a:rPr lang="en-GB" sz="2400" dirty="0" smtClean="0">
                <a:latin typeface="Century Gothic" panose="020B0502020202020204" pitchFamily="34" charset="0"/>
                <a:ea typeface="BatangChe" panose="02030609000101010101" pitchFamily="49" charset="-127"/>
              </a:rPr>
              <a:t>or Magnus, or even Storm.  Or a mouse</a:t>
            </a:r>
            <a:r>
              <a:rPr lang="en-GB" sz="2400" dirty="0" smtClean="0">
                <a:latin typeface="Calibri Light" panose="020F0302020204030204" pitchFamily="34" charset="0"/>
                <a:ea typeface="BatangChe" panose="02030609000101010101" pitchFamily="49" charset="-127"/>
              </a:rPr>
              <a:t>?</a:t>
            </a:r>
            <a:r>
              <a:rPr lang="en-GB" sz="2400" dirty="0" smtClean="0">
                <a:latin typeface="Century Gothic" panose="020B0502020202020204" pitchFamily="34" charset="0"/>
                <a:ea typeface="BatangChe" panose="02030609000101010101" pitchFamily="49" charset="-127"/>
              </a:rPr>
              <a:t> But, which one</a:t>
            </a:r>
            <a:r>
              <a:rPr lang="en-GB" sz="2800" dirty="0" smtClean="0">
                <a:latin typeface="Calibri Light" panose="020F0302020204030204" pitchFamily="34" charset="0"/>
                <a:ea typeface="BatangChe" panose="02030609000101010101" pitchFamily="49" charset="-127"/>
              </a:rPr>
              <a:t>?</a:t>
            </a:r>
            <a:r>
              <a:rPr lang="en-GB" sz="2400" dirty="0" smtClean="0">
                <a:latin typeface="Century Gothic" panose="020B0502020202020204" pitchFamily="34" charset="0"/>
                <a:ea typeface="BatangChe" panose="02030609000101010101" pitchFamily="49" charset="-127"/>
              </a:rPr>
              <a:t> </a:t>
            </a:r>
            <a:br>
              <a:rPr lang="en-GB" sz="2400" dirty="0" smtClean="0">
                <a:latin typeface="Century Gothic" panose="020B0502020202020204" pitchFamily="34" charset="0"/>
                <a:ea typeface="BatangChe" panose="02030609000101010101" pitchFamily="49" charset="-127"/>
              </a:rPr>
            </a:br>
            <a:r>
              <a:rPr lang="en-GB" sz="2400" dirty="0" smtClean="0">
                <a:latin typeface="Century Gothic" panose="020B0502020202020204" pitchFamily="34" charset="0"/>
                <a:ea typeface="BatangChe" panose="02030609000101010101" pitchFamily="49" charset="-127"/>
              </a:rPr>
              <a:t>Dusty is a brown cat, with long straight hair.  Storm has long curly hair.  Squeaky the mouse has short brown hair</a:t>
            </a:r>
            <a:r>
              <a:rPr lang="en-GB" sz="2400" dirty="0">
                <a:latin typeface="Century Gothic" panose="020B0502020202020204" pitchFamily="34" charset="0"/>
                <a:ea typeface="BatangChe" panose="02030609000101010101" pitchFamily="49" charset="-127"/>
              </a:rPr>
              <a:t>. Malika has </a:t>
            </a:r>
            <a:r>
              <a:rPr lang="en-GB" sz="2400" dirty="0" smtClean="0">
                <a:latin typeface="Century Gothic" panose="020B0502020202020204" pitchFamily="34" charset="0"/>
                <a:ea typeface="BatangChe" panose="02030609000101010101" pitchFamily="49" charset="-127"/>
              </a:rPr>
              <a:t>short grey hair. Magnus has short, black hair.</a:t>
            </a:r>
            <a:endParaRPr lang="en-GB" sz="2400" dirty="0">
              <a:latin typeface="Century Gothic" panose="020B0502020202020204" pitchFamily="34" charset="0"/>
              <a:ea typeface="BatangChe" panose="02030609000101010101" pitchFamily="49" charset="-127"/>
            </a:endParaRPr>
          </a:p>
        </p:txBody>
      </p:sp>
      <p:pic>
        <p:nvPicPr>
          <p:cNvPr id="3"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flipH="1">
            <a:off x="299628" y="2532902"/>
            <a:ext cx="2808312" cy="174628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6"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940152" y="4681817"/>
            <a:ext cx="2376264" cy="176230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7"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635896" y="3783918"/>
            <a:ext cx="1763688" cy="105713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TextBox 4"/>
          <p:cNvSpPr txBox="1"/>
          <p:nvPr/>
        </p:nvSpPr>
        <p:spPr>
          <a:xfrm>
            <a:off x="4073241" y="4916636"/>
            <a:ext cx="1440160" cy="646331"/>
          </a:xfrm>
          <a:prstGeom prst="rect">
            <a:avLst/>
          </a:prstGeom>
          <a:noFill/>
        </p:spPr>
        <p:txBody>
          <a:bodyPr wrap="square" rtlCol="0">
            <a:spAutoFit/>
          </a:bodyPr>
          <a:lstStyle/>
          <a:p>
            <a:r>
              <a:rPr lang="en-GB" dirty="0" smtClean="0"/>
              <a:t>Squeaky the mouse</a:t>
            </a:r>
            <a:endParaRPr lang="en-GB" dirty="0"/>
          </a:p>
        </p:txBody>
      </p:sp>
      <p:sp>
        <p:nvSpPr>
          <p:cNvPr id="9" name="TextBox 8"/>
          <p:cNvSpPr txBox="1"/>
          <p:nvPr/>
        </p:nvSpPr>
        <p:spPr>
          <a:xfrm flipH="1">
            <a:off x="767680" y="4312485"/>
            <a:ext cx="1872207" cy="369332"/>
          </a:xfrm>
          <a:prstGeom prst="rect">
            <a:avLst/>
          </a:prstGeom>
          <a:noFill/>
        </p:spPr>
        <p:txBody>
          <a:bodyPr wrap="square" rtlCol="0">
            <a:spAutoFit/>
          </a:bodyPr>
          <a:lstStyle/>
          <a:p>
            <a:r>
              <a:rPr lang="en-GB" dirty="0" smtClean="0"/>
              <a:t>Dusty</a:t>
            </a:r>
            <a:endParaRPr lang="en-GB" dirty="0"/>
          </a:p>
        </p:txBody>
      </p:sp>
      <p:sp>
        <p:nvSpPr>
          <p:cNvPr id="10" name="TextBox 9"/>
          <p:cNvSpPr txBox="1"/>
          <p:nvPr/>
        </p:nvSpPr>
        <p:spPr>
          <a:xfrm>
            <a:off x="6804248" y="4077072"/>
            <a:ext cx="1656184" cy="369332"/>
          </a:xfrm>
          <a:prstGeom prst="rect">
            <a:avLst/>
          </a:prstGeom>
          <a:noFill/>
        </p:spPr>
        <p:txBody>
          <a:bodyPr wrap="square" rtlCol="0">
            <a:spAutoFit/>
          </a:bodyPr>
          <a:lstStyle/>
          <a:p>
            <a:r>
              <a:rPr lang="en-GB" dirty="0" smtClean="0"/>
              <a:t>Storm</a:t>
            </a:r>
            <a:endParaRPr lang="en-GB" dirty="0"/>
          </a:p>
        </p:txBody>
      </p:sp>
      <p:sp>
        <p:nvSpPr>
          <p:cNvPr id="11" name="TextBox 10"/>
          <p:cNvSpPr txBox="1"/>
          <p:nvPr/>
        </p:nvSpPr>
        <p:spPr>
          <a:xfrm flipH="1">
            <a:off x="6660232" y="6349970"/>
            <a:ext cx="1368152" cy="369332"/>
          </a:xfrm>
          <a:prstGeom prst="rect">
            <a:avLst/>
          </a:prstGeom>
          <a:noFill/>
        </p:spPr>
        <p:txBody>
          <a:bodyPr wrap="square" rtlCol="0">
            <a:spAutoFit/>
          </a:bodyPr>
          <a:lstStyle/>
          <a:p>
            <a:r>
              <a:rPr lang="en-GB" dirty="0" smtClean="0"/>
              <a:t>Malika</a:t>
            </a:r>
            <a:endParaRPr lang="en-GB" dirty="0"/>
          </a:p>
        </p:txBody>
      </p:sp>
      <p:pic>
        <p:nvPicPr>
          <p:cNvPr id="12" name="Picture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flipH="1">
            <a:off x="6568463" y="2532901"/>
            <a:ext cx="2127754" cy="152068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6" name="Picture 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39552" y="4712354"/>
            <a:ext cx="1876425" cy="13144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TextBox 3"/>
          <p:cNvSpPr txBox="1"/>
          <p:nvPr/>
        </p:nvSpPr>
        <p:spPr>
          <a:xfrm>
            <a:off x="821511" y="6142612"/>
            <a:ext cx="934871" cy="369332"/>
          </a:xfrm>
          <a:prstGeom prst="rect">
            <a:avLst/>
          </a:prstGeom>
          <a:noFill/>
        </p:spPr>
        <p:txBody>
          <a:bodyPr wrap="none" rtlCol="0">
            <a:spAutoFit/>
          </a:bodyPr>
          <a:lstStyle/>
          <a:p>
            <a:r>
              <a:rPr lang="en-GB" dirty="0"/>
              <a:t>M</a:t>
            </a:r>
            <a:r>
              <a:rPr lang="en-GB" dirty="0" smtClean="0"/>
              <a:t>agnus</a:t>
            </a:r>
            <a:endParaRPr lang="en-GB" dirty="0"/>
          </a:p>
        </p:txBody>
      </p:sp>
    </p:spTree>
    <p:extLst>
      <p:ext uri="{BB962C8B-B14F-4D97-AF65-F5344CB8AC3E}">
        <p14:creationId xmlns:p14="http://schemas.microsoft.com/office/powerpoint/2010/main" val="412286818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flipH="1">
            <a:off x="6149337" y="4420349"/>
            <a:ext cx="2029901" cy="145074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title"/>
          </p:nvPr>
        </p:nvSpPr>
        <p:spPr/>
        <p:txBody>
          <a:bodyPr>
            <a:normAutofit fontScale="90000"/>
          </a:bodyPr>
          <a:lstStyle/>
          <a:p>
            <a:pPr algn="l"/>
            <a:r>
              <a:rPr lang="en-GB" dirty="0" smtClean="0"/>
              <a:t/>
            </a:r>
            <a:br>
              <a:rPr lang="en-GB" dirty="0" smtClean="0"/>
            </a:br>
            <a:r>
              <a:rPr lang="en-GB" dirty="0"/>
              <a:t/>
            </a:r>
            <a:br>
              <a:rPr lang="en-GB" dirty="0"/>
            </a:br>
            <a:r>
              <a:rPr lang="en-GB" dirty="0" smtClean="0"/>
              <a:t/>
            </a:r>
            <a:br>
              <a:rPr lang="en-GB" dirty="0" smtClean="0"/>
            </a:br>
            <a:r>
              <a:rPr lang="en-GB" sz="2700" b="1" dirty="0" smtClean="0">
                <a:latin typeface="Century Gothic" panose="020B0502020202020204" pitchFamily="34" charset="0"/>
              </a:rPr>
              <a:t>The evidence</a:t>
            </a:r>
            <a:r>
              <a:rPr lang="en-GB" sz="2700" dirty="0">
                <a:latin typeface="Century Gothic" panose="020B0502020202020204" pitchFamily="34" charset="0"/>
              </a:rPr>
              <a:t/>
            </a:r>
            <a:br>
              <a:rPr lang="en-GB" sz="2700" dirty="0">
                <a:latin typeface="Century Gothic" panose="020B0502020202020204" pitchFamily="34" charset="0"/>
              </a:rPr>
            </a:br>
            <a:r>
              <a:rPr lang="en-GB" sz="2700" dirty="0" smtClean="0">
                <a:latin typeface="Century Gothic" panose="020B0502020202020204" pitchFamily="34" charset="0"/>
              </a:rPr>
              <a:t>Maisy and Storm sat down to look at all of the clues. They thought about each possible culprit. They then made some lists of the clues.  They matched the clues up to each possible secret dinner eater!   Was it</a:t>
            </a:r>
            <a:r>
              <a:rPr lang="en-GB" sz="3100" dirty="0" smtClean="0">
                <a:latin typeface="Calibri Light" panose="020F0302020204030204" pitchFamily="34" charset="0"/>
              </a:rPr>
              <a:t>…….?</a:t>
            </a:r>
            <a:endParaRPr lang="en-GB" sz="3100" dirty="0">
              <a:latin typeface="Calibri Light" panose="020F0302020204030204" pitchFamily="34" charset="0"/>
            </a:endParaRPr>
          </a:p>
        </p:txBody>
      </p:sp>
      <p:pic>
        <p:nvPicPr>
          <p:cNvPr id="3"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flipH="1">
            <a:off x="5661060" y="2656046"/>
            <a:ext cx="2813049" cy="174923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4"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808980" y="5520017"/>
            <a:ext cx="2232248" cy="133798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6" name="TextBox 5"/>
          <p:cNvSpPr txBox="1"/>
          <p:nvPr/>
        </p:nvSpPr>
        <p:spPr>
          <a:xfrm>
            <a:off x="3727661" y="3314655"/>
            <a:ext cx="1008112" cy="461665"/>
          </a:xfrm>
          <a:prstGeom prst="rect">
            <a:avLst/>
          </a:prstGeom>
          <a:noFill/>
        </p:spPr>
        <p:txBody>
          <a:bodyPr wrap="square" rtlCol="0">
            <a:spAutoFit/>
          </a:bodyPr>
          <a:lstStyle/>
          <a:p>
            <a:r>
              <a:rPr lang="en-GB" sz="2400" dirty="0" smtClean="0">
                <a:solidFill>
                  <a:srgbClr val="FF0000"/>
                </a:solidFill>
                <a:latin typeface="Century Gothic" panose="020B0502020202020204" pitchFamily="34" charset="0"/>
              </a:rPr>
              <a:t>OR</a:t>
            </a:r>
            <a:endParaRPr lang="en-GB" sz="2400" dirty="0">
              <a:latin typeface="Century Gothic" panose="020B0502020202020204" pitchFamily="34" charset="0"/>
            </a:endParaRPr>
          </a:p>
        </p:txBody>
      </p:sp>
      <p:sp>
        <p:nvSpPr>
          <p:cNvPr id="9" name="Rectangle 8"/>
          <p:cNvSpPr/>
          <p:nvPr/>
        </p:nvSpPr>
        <p:spPr>
          <a:xfrm>
            <a:off x="3716638" y="4914892"/>
            <a:ext cx="936104" cy="461665"/>
          </a:xfrm>
          <a:prstGeom prst="rect">
            <a:avLst/>
          </a:prstGeom>
        </p:spPr>
        <p:txBody>
          <a:bodyPr wrap="square">
            <a:spAutoFit/>
          </a:bodyPr>
          <a:lstStyle/>
          <a:p>
            <a:pPr lvl="0"/>
            <a:r>
              <a:rPr lang="en-GB" sz="2400" dirty="0" smtClean="0">
                <a:solidFill>
                  <a:srgbClr val="FF0000"/>
                </a:solidFill>
                <a:latin typeface="Century Gothic" panose="020B0502020202020204" pitchFamily="34" charset="0"/>
              </a:rPr>
              <a:t>OR</a:t>
            </a:r>
            <a:endParaRPr lang="en-GB" sz="2400" dirty="0">
              <a:solidFill>
                <a:prstClr val="black"/>
              </a:solidFill>
              <a:latin typeface="Century Gothic" panose="020B0502020202020204" pitchFamily="34" charset="0"/>
            </a:endParaRPr>
          </a:p>
        </p:txBody>
      </p:sp>
      <p:pic>
        <p:nvPicPr>
          <p:cNvPr id="10"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39552" y="2756317"/>
            <a:ext cx="2088232" cy="154868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TextBox 4"/>
          <p:cNvSpPr txBox="1"/>
          <p:nvPr/>
        </p:nvSpPr>
        <p:spPr>
          <a:xfrm>
            <a:off x="2311625" y="3730037"/>
            <a:ext cx="809068" cy="369332"/>
          </a:xfrm>
          <a:prstGeom prst="rect">
            <a:avLst/>
          </a:prstGeom>
          <a:noFill/>
        </p:spPr>
        <p:txBody>
          <a:bodyPr wrap="none" rtlCol="0">
            <a:spAutoFit/>
          </a:bodyPr>
          <a:lstStyle/>
          <a:p>
            <a:r>
              <a:rPr lang="en-GB" dirty="0" smtClean="0"/>
              <a:t>Malika</a:t>
            </a:r>
            <a:endParaRPr lang="en-GB" dirty="0"/>
          </a:p>
        </p:txBody>
      </p:sp>
      <p:sp>
        <p:nvSpPr>
          <p:cNvPr id="7" name="TextBox 6"/>
          <p:cNvSpPr txBox="1"/>
          <p:nvPr/>
        </p:nvSpPr>
        <p:spPr>
          <a:xfrm>
            <a:off x="5189589" y="3730037"/>
            <a:ext cx="942942" cy="369332"/>
          </a:xfrm>
          <a:prstGeom prst="rect">
            <a:avLst/>
          </a:prstGeom>
          <a:noFill/>
        </p:spPr>
        <p:txBody>
          <a:bodyPr wrap="square" rtlCol="0">
            <a:spAutoFit/>
          </a:bodyPr>
          <a:lstStyle/>
          <a:p>
            <a:r>
              <a:rPr lang="en-GB" dirty="0" smtClean="0"/>
              <a:t>Dusty </a:t>
            </a:r>
            <a:endParaRPr lang="en-GB" dirty="0"/>
          </a:p>
        </p:txBody>
      </p:sp>
      <p:sp>
        <p:nvSpPr>
          <p:cNvPr id="8" name="TextBox 7"/>
          <p:cNvSpPr txBox="1"/>
          <p:nvPr/>
        </p:nvSpPr>
        <p:spPr>
          <a:xfrm>
            <a:off x="4652742" y="6488668"/>
            <a:ext cx="2165723" cy="369332"/>
          </a:xfrm>
          <a:prstGeom prst="rect">
            <a:avLst/>
          </a:prstGeom>
          <a:noFill/>
        </p:spPr>
        <p:txBody>
          <a:bodyPr wrap="square" rtlCol="0">
            <a:spAutoFit/>
          </a:bodyPr>
          <a:lstStyle/>
          <a:p>
            <a:r>
              <a:rPr lang="en-GB" dirty="0" smtClean="0"/>
              <a:t>Squeaky the mouse</a:t>
            </a:r>
            <a:endParaRPr lang="en-GB" dirty="0"/>
          </a:p>
        </p:txBody>
      </p:sp>
      <p:sp>
        <p:nvSpPr>
          <p:cNvPr id="11" name="TextBox 10"/>
          <p:cNvSpPr txBox="1"/>
          <p:nvPr/>
        </p:nvSpPr>
        <p:spPr>
          <a:xfrm>
            <a:off x="5041228" y="4993148"/>
            <a:ext cx="1080120" cy="369332"/>
          </a:xfrm>
          <a:prstGeom prst="rect">
            <a:avLst/>
          </a:prstGeom>
          <a:noFill/>
        </p:spPr>
        <p:txBody>
          <a:bodyPr wrap="square" rtlCol="0">
            <a:spAutoFit/>
          </a:bodyPr>
          <a:lstStyle/>
          <a:p>
            <a:r>
              <a:rPr lang="en-GB" dirty="0" smtClean="0"/>
              <a:t>Storm</a:t>
            </a:r>
            <a:endParaRPr lang="en-GB" dirty="0"/>
          </a:p>
        </p:txBody>
      </p:sp>
      <p:pic>
        <p:nvPicPr>
          <p:cNvPr id="13" name="Picture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38239" y="4405276"/>
            <a:ext cx="1876425" cy="13144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5" name="TextBox 14"/>
          <p:cNvSpPr txBox="1"/>
          <p:nvPr/>
        </p:nvSpPr>
        <p:spPr>
          <a:xfrm>
            <a:off x="2341544" y="5145723"/>
            <a:ext cx="934871" cy="369332"/>
          </a:xfrm>
          <a:prstGeom prst="rect">
            <a:avLst/>
          </a:prstGeom>
          <a:noFill/>
        </p:spPr>
        <p:txBody>
          <a:bodyPr wrap="none" rtlCol="0">
            <a:spAutoFit/>
          </a:bodyPr>
          <a:lstStyle/>
          <a:p>
            <a:r>
              <a:rPr lang="en-GB" dirty="0"/>
              <a:t>M</a:t>
            </a:r>
            <a:r>
              <a:rPr lang="en-GB" dirty="0" smtClean="0"/>
              <a:t>agnus</a:t>
            </a:r>
            <a:endParaRPr lang="en-GB" dirty="0"/>
          </a:p>
        </p:txBody>
      </p:sp>
    </p:spTree>
    <p:extLst>
      <p:ext uri="{BB962C8B-B14F-4D97-AF65-F5344CB8AC3E}">
        <p14:creationId xmlns:p14="http://schemas.microsoft.com/office/powerpoint/2010/main" val="56090900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
            </a:r>
            <a:br>
              <a:rPr lang="en-GB" dirty="0" smtClean="0"/>
            </a:br>
            <a:r>
              <a:rPr lang="en-GB" dirty="0"/>
              <a:t/>
            </a:r>
            <a:br>
              <a:rPr lang="en-GB" dirty="0"/>
            </a:br>
            <a:r>
              <a:rPr lang="en-GB" dirty="0" smtClean="0"/>
              <a:t/>
            </a:r>
            <a:br>
              <a:rPr lang="en-GB" dirty="0" smtClean="0"/>
            </a:br>
            <a:r>
              <a:rPr lang="en-GB" dirty="0"/>
              <a:t/>
            </a:r>
            <a:br>
              <a:rPr lang="en-GB" dirty="0"/>
            </a:br>
            <a:r>
              <a:rPr lang="en-GB" dirty="0" smtClean="0"/>
              <a:t/>
            </a:r>
            <a:br>
              <a:rPr lang="en-GB" dirty="0" smtClean="0"/>
            </a:br>
            <a:r>
              <a:rPr lang="en-GB" dirty="0"/>
              <a:t/>
            </a:r>
            <a:br>
              <a:rPr lang="en-GB" dirty="0"/>
            </a:br>
            <a:r>
              <a:rPr lang="en-GB" dirty="0" smtClean="0"/>
              <a:t/>
            </a:r>
            <a:br>
              <a:rPr lang="en-GB" dirty="0" smtClean="0"/>
            </a:br>
            <a:r>
              <a:rPr lang="en-GB" sz="3100" b="1" dirty="0" smtClean="0">
                <a:latin typeface="Century Gothic" panose="020B0502020202020204" pitchFamily="34" charset="0"/>
              </a:rPr>
              <a:t>Was it Squeaky</a:t>
            </a:r>
            <a:r>
              <a:rPr lang="en-GB" sz="3100" b="1" dirty="0" smtClean="0"/>
              <a:t>?</a:t>
            </a:r>
            <a:br>
              <a:rPr lang="en-GB" sz="3100" b="1" dirty="0" smtClean="0"/>
            </a:br>
            <a:r>
              <a:rPr lang="en-GB" sz="3100" b="1" dirty="0"/>
              <a:t/>
            </a:r>
            <a:br>
              <a:rPr lang="en-GB" sz="3100" b="1" dirty="0"/>
            </a:br>
            <a:r>
              <a:rPr lang="en-GB" sz="3100" b="1" dirty="0" smtClean="0"/>
              <a:t>Clues: </a:t>
            </a:r>
            <a:br>
              <a:rPr lang="en-GB" sz="3100" b="1" dirty="0" smtClean="0"/>
            </a:br>
            <a:r>
              <a:rPr lang="en-GB" sz="3100" dirty="0" smtClean="0"/>
              <a:t>Empty bowl </a:t>
            </a:r>
            <a:br>
              <a:rPr lang="en-GB" sz="3100" dirty="0" smtClean="0"/>
            </a:br>
            <a:r>
              <a:rPr lang="en-GB" sz="3100" b="1" dirty="0" smtClean="0">
                <a:solidFill>
                  <a:srgbClr val="FF0000"/>
                </a:solidFill>
              </a:rPr>
              <a:t>AND </a:t>
            </a:r>
            <a:r>
              <a:rPr lang="en-GB" sz="3100" dirty="0" smtClean="0"/>
              <a:t/>
            </a:r>
            <a:br>
              <a:rPr lang="en-GB" sz="3100" dirty="0" smtClean="0"/>
            </a:br>
            <a:r>
              <a:rPr lang="en-GB" sz="3100" dirty="0" smtClean="0"/>
              <a:t>Loves cheese </a:t>
            </a:r>
            <a:br>
              <a:rPr lang="en-GB" sz="3100" dirty="0" smtClean="0"/>
            </a:br>
            <a:r>
              <a:rPr lang="en-GB" sz="3100" b="1" dirty="0" smtClean="0">
                <a:solidFill>
                  <a:srgbClr val="FF0000"/>
                </a:solidFill>
              </a:rPr>
              <a:t>AND </a:t>
            </a:r>
            <a:r>
              <a:rPr lang="en-GB" sz="3100" dirty="0" smtClean="0"/>
              <a:t/>
            </a:r>
            <a:br>
              <a:rPr lang="en-GB" sz="3100" dirty="0" smtClean="0"/>
            </a:br>
            <a:r>
              <a:rPr lang="en-GB" sz="3100" dirty="0"/>
              <a:t>L</a:t>
            </a:r>
            <a:r>
              <a:rPr lang="en-GB" sz="3100" dirty="0" smtClean="0"/>
              <a:t>eaves paw prints</a:t>
            </a:r>
            <a:br>
              <a:rPr lang="en-GB" sz="3100" dirty="0" smtClean="0"/>
            </a:br>
            <a:r>
              <a:rPr lang="en-GB" sz="3100" dirty="0" smtClean="0"/>
              <a:t>But…</a:t>
            </a:r>
            <a:br>
              <a:rPr lang="en-GB" sz="3100" dirty="0" smtClean="0"/>
            </a:br>
            <a:r>
              <a:rPr lang="en-GB" sz="3100" dirty="0" smtClean="0"/>
              <a:t>paw prints are</a:t>
            </a:r>
            <a:br>
              <a:rPr lang="en-GB" sz="3100" dirty="0" smtClean="0"/>
            </a:br>
            <a:r>
              <a:rPr lang="en-GB" sz="3100" b="1" dirty="0" smtClean="0">
                <a:solidFill>
                  <a:srgbClr val="FF0000"/>
                </a:solidFill>
              </a:rPr>
              <a:t>NOT</a:t>
            </a:r>
            <a:r>
              <a:rPr lang="en-GB" sz="3100" dirty="0" smtClean="0">
                <a:solidFill>
                  <a:srgbClr val="FF0000"/>
                </a:solidFill>
              </a:rPr>
              <a:t> </a:t>
            </a:r>
            <a:r>
              <a:rPr lang="en-GB" sz="3100" dirty="0" smtClean="0"/>
              <a:t>the right size</a:t>
            </a:r>
            <a:br>
              <a:rPr lang="en-GB" sz="3100" dirty="0" smtClean="0"/>
            </a:br>
            <a:r>
              <a:rPr lang="en-GB" sz="3100" dirty="0" smtClean="0"/>
              <a:t>Hairs are</a:t>
            </a:r>
            <a:br>
              <a:rPr lang="en-GB" sz="3100" dirty="0" smtClean="0"/>
            </a:br>
            <a:r>
              <a:rPr lang="en-GB" sz="3100" b="1" dirty="0" smtClean="0">
                <a:solidFill>
                  <a:srgbClr val="FF0000"/>
                </a:solidFill>
              </a:rPr>
              <a:t>NOT</a:t>
            </a:r>
            <a:r>
              <a:rPr lang="en-GB" sz="3100" dirty="0" smtClean="0"/>
              <a:t> the right colour</a:t>
            </a:r>
            <a:endParaRPr lang="en-GB" sz="3100" dirty="0"/>
          </a:p>
        </p:txBody>
      </p:sp>
      <p:pic>
        <p:nvPicPr>
          <p:cNvPr id="3"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9513" y="4907137"/>
            <a:ext cx="2699792" cy="161822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quot;No&quot; Symbol 3"/>
          <p:cNvSpPr/>
          <p:nvPr/>
        </p:nvSpPr>
        <p:spPr>
          <a:xfrm>
            <a:off x="89249" y="4293096"/>
            <a:ext cx="2880320" cy="2630281"/>
          </a:xfrm>
          <a:prstGeom prst="noSmoking">
            <a:avLst>
              <a:gd name="adj" fmla="val 12487"/>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lang="en-GB" dirty="0">
              <a:solidFill>
                <a:schemeClr val="tx1"/>
              </a:solidFill>
            </a:endParaRPr>
          </a:p>
        </p:txBody>
      </p:sp>
      <p:sp>
        <p:nvSpPr>
          <p:cNvPr id="5" name="Rectangle 4"/>
          <p:cNvSpPr/>
          <p:nvPr/>
        </p:nvSpPr>
        <p:spPr>
          <a:xfrm>
            <a:off x="6156176" y="5301208"/>
            <a:ext cx="2808312" cy="1477328"/>
          </a:xfrm>
          <a:prstGeom prst="rect">
            <a:avLst/>
          </a:prstGeom>
        </p:spPr>
        <p:txBody>
          <a:bodyPr wrap="square">
            <a:spAutoFit/>
          </a:bodyPr>
          <a:lstStyle/>
          <a:p>
            <a:r>
              <a:rPr lang="en-GB" b="1" dirty="0">
                <a:solidFill>
                  <a:srgbClr val="FF0000"/>
                </a:solidFill>
              </a:rPr>
              <a:t>AND</a:t>
            </a:r>
            <a:r>
              <a:rPr lang="en-GB" dirty="0"/>
              <a:t>, </a:t>
            </a:r>
            <a:r>
              <a:rPr lang="en-GB" b="1" dirty="0">
                <a:solidFill>
                  <a:srgbClr val="FF0000"/>
                </a:solidFill>
              </a:rPr>
              <a:t>OR</a:t>
            </a:r>
            <a:r>
              <a:rPr lang="en-GB" dirty="0"/>
              <a:t>, </a:t>
            </a:r>
            <a:r>
              <a:rPr lang="en-GB" b="1" dirty="0">
                <a:solidFill>
                  <a:srgbClr val="FF0000"/>
                </a:solidFill>
              </a:rPr>
              <a:t>NOT</a:t>
            </a:r>
            <a:r>
              <a:rPr lang="en-GB" b="1" dirty="0"/>
              <a:t>,</a:t>
            </a:r>
            <a:r>
              <a:rPr lang="en-GB" dirty="0"/>
              <a:t> or </a:t>
            </a:r>
            <a:r>
              <a:rPr lang="en-GB" b="1" dirty="0">
                <a:solidFill>
                  <a:srgbClr val="FF0000"/>
                </a:solidFill>
              </a:rPr>
              <a:t>AND NOT </a:t>
            </a:r>
            <a:r>
              <a:rPr lang="en-GB" dirty="0"/>
              <a:t>are called </a:t>
            </a:r>
            <a:r>
              <a:rPr lang="en-GB" dirty="0">
                <a:solidFill>
                  <a:srgbClr val="FF0000"/>
                </a:solidFill>
              </a:rPr>
              <a:t>Boolean operators</a:t>
            </a:r>
            <a:r>
              <a:rPr lang="en-GB" dirty="0"/>
              <a:t>, after George Boole.  They are always written in CAPITAL letters.</a:t>
            </a:r>
          </a:p>
        </p:txBody>
      </p:sp>
    </p:spTree>
    <p:extLst>
      <p:ext uri="{BB962C8B-B14F-4D97-AF65-F5344CB8AC3E}">
        <p14:creationId xmlns:p14="http://schemas.microsoft.com/office/powerpoint/2010/main" val="49081982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flipH="1">
            <a:off x="6750053" y="4941168"/>
            <a:ext cx="2230270" cy="165402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title"/>
          </p:nvPr>
        </p:nvSpPr>
        <p:spPr/>
        <p:txBody>
          <a:bodyPr>
            <a:normAutofit fontScale="90000"/>
          </a:bodyPr>
          <a:lstStyle/>
          <a:p>
            <a:r>
              <a:rPr lang="en-GB" dirty="0" smtClean="0"/>
              <a:t/>
            </a:r>
            <a:br>
              <a:rPr lang="en-GB" dirty="0" smtClean="0"/>
            </a:br>
            <a:r>
              <a:rPr lang="en-GB" dirty="0"/>
              <a:t/>
            </a:r>
            <a:br>
              <a:rPr lang="en-GB" dirty="0"/>
            </a:br>
            <a:r>
              <a:rPr lang="en-GB" dirty="0" smtClean="0"/>
              <a:t/>
            </a:r>
            <a:br>
              <a:rPr lang="en-GB" dirty="0" smtClean="0"/>
            </a:br>
            <a:r>
              <a:rPr lang="en-GB" dirty="0"/>
              <a:t/>
            </a:r>
            <a:br>
              <a:rPr lang="en-GB" dirty="0"/>
            </a:br>
            <a:r>
              <a:rPr lang="en-GB" dirty="0" smtClean="0"/>
              <a:t/>
            </a:r>
            <a:br>
              <a:rPr lang="en-GB" dirty="0" smtClean="0"/>
            </a:br>
            <a:r>
              <a:rPr lang="en-GB" dirty="0" smtClean="0"/>
              <a:t/>
            </a:r>
            <a:br>
              <a:rPr lang="en-GB" dirty="0" smtClean="0"/>
            </a:br>
            <a:r>
              <a:rPr lang="en-GB" dirty="0"/>
              <a:t/>
            </a:r>
            <a:br>
              <a:rPr lang="en-GB" dirty="0"/>
            </a:br>
            <a:r>
              <a:rPr lang="en-GB" sz="2700" b="1" dirty="0" smtClean="0">
                <a:latin typeface="Century Gothic" panose="020B0502020202020204" pitchFamily="34" charset="0"/>
              </a:rPr>
              <a:t>Was it Malika?</a:t>
            </a:r>
            <a:br>
              <a:rPr lang="en-GB" sz="2700" b="1" dirty="0" smtClean="0">
                <a:latin typeface="Century Gothic" panose="020B0502020202020204" pitchFamily="34" charset="0"/>
              </a:rPr>
            </a:br>
            <a:r>
              <a:rPr lang="en-GB" sz="2700" b="1" dirty="0" smtClean="0">
                <a:latin typeface="Century Gothic" panose="020B0502020202020204" pitchFamily="34" charset="0"/>
              </a:rPr>
              <a:t/>
            </a:r>
            <a:br>
              <a:rPr lang="en-GB" sz="2700" b="1" dirty="0" smtClean="0">
                <a:latin typeface="Century Gothic" panose="020B0502020202020204" pitchFamily="34" charset="0"/>
              </a:rPr>
            </a:br>
            <a:r>
              <a:rPr lang="en-GB" sz="3100" b="1" dirty="0" smtClean="0">
                <a:latin typeface="Century Gothic" panose="020B0502020202020204" pitchFamily="34" charset="0"/>
              </a:rPr>
              <a:t>Clues:</a:t>
            </a:r>
            <a:br>
              <a:rPr lang="en-GB" sz="3100" b="1" dirty="0" smtClean="0">
                <a:latin typeface="Century Gothic" panose="020B0502020202020204" pitchFamily="34" charset="0"/>
              </a:rPr>
            </a:br>
            <a:r>
              <a:rPr lang="en-GB" sz="3100" dirty="0" smtClean="0"/>
              <a:t>Loves cheese</a:t>
            </a:r>
            <a:br>
              <a:rPr lang="en-GB" sz="3100" dirty="0" smtClean="0"/>
            </a:br>
            <a:r>
              <a:rPr lang="en-GB" sz="3100" b="1" dirty="0" smtClean="0">
                <a:solidFill>
                  <a:srgbClr val="FF0000"/>
                </a:solidFill>
              </a:rPr>
              <a:t>AND</a:t>
            </a:r>
            <a:r>
              <a:rPr lang="en-GB" sz="3100" b="1" dirty="0" smtClean="0"/>
              <a:t/>
            </a:r>
            <a:br>
              <a:rPr lang="en-GB" sz="3100" b="1" dirty="0" smtClean="0"/>
            </a:br>
            <a:r>
              <a:rPr lang="en-GB" sz="3100" dirty="0"/>
              <a:t>L</a:t>
            </a:r>
            <a:r>
              <a:rPr lang="en-GB" sz="3100" dirty="0" smtClean="0"/>
              <a:t>eaves</a:t>
            </a:r>
            <a:r>
              <a:rPr lang="en-GB" sz="3100" b="1" dirty="0" smtClean="0"/>
              <a:t> </a:t>
            </a:r>
            <a:r>
              <a:rPr lang="en-GB" sz="3100" dirty="0" smtClean="0"/>
              <a:t>paw prints</a:t>
            </a:r>
            <a:br>
              <a:rPr lang="en-GB" sz="3100" dirty="0" smtClean="0"/>
            </a:br>
            <a:r>
              <a:rPr lang="en-GB" sz="3100" b="1" dirty="0" smtClean="0">
                <a:solidFill>
                  <a:srgbClr val="FF0000"/>
                </a:solidFill>
              </a:rPr>
              <a:t>AND</a:t>
            </a:r>
            <a:r>
              <a:rPr lang="en-GB" sz="3100" dirty="0" smtClean="0"/>
              <a:t/>
            </a:r>
            <a:br>
              <a:rPr lang="en-GB" sz="3100" dirty="0" smtClean="0"/>
            </a:br>
            <a:r>
              <a:rPr lang="en-GB" sz="3100" dirty="0" smtClean="0"/>
              <a:t>Paw prints are</a:t>
            </a:r>
            <a:br>
              <a:rPr lang="en-GB" sz="3100" dirty="0" smtClean="0"/>
            </a:br>
            <a:r>
              <a:rPr lang="en-GB" sz="3100" dirty="0" smtClean="0"/>
              <a:t> the right size</a:t>
            </a:r>
            <a:br>
              <a:rPr lang="en-GB" sz="3100" dirty="0" smtClean="0"/>
            </a:br>
            <a:r>
              <a:rPr lang="en-GB" sz="3100" dirty="0" smtClean="0"/>
              <a:t>But…</a:t>
            </a:r>
            <a:br>
              <a:rPr lang="en-GB" sz="3100" dirty="0" smtClean="0"/>
            </a:br>
            <a:r>
              <a:rPr lang="en-GB" sz="3100" dirty="0" smtClean="0"/>
              <a:t>Hair is</a:t>
            </a:r>
            <a:br>
              <a:rPr lang="en-GB" sz="3100" dirty="0" smtClean="0"/>
            </a:br>
            <a:r>
              <a:rPr lang="en-GB" sz="3100" b="1" dirty="0" smtClean="0">
                <a:solidFill>
                  <a:srgbClr val="FF0000"/>
                </a:solidFill>
              </a:rPr>
              <a:t>NOT</a:t>
            </a:r>
            <a:r>
              <a:rPr lang="en-GB" sz="3100" dirty="0" smtClean="0"/>
              <a:t> the right colour </a:t>
            </a:r>
            <a:br>
              <a:rPr lang="en-GB" sz="3100" dirty="0" smtClean="0"/>
            </a:br>
            <a:endParaRPr lang="en-GB" sz="3100" dirty="0"/>
          </a:p>
        </p:txBody>
      </p:sp>
      <p:sp>
        <p:nvSpPr>
          <p:cNvPr id="4" name="&quot;No&quot; Symbol 3"/>
          <p:cNvSpPr/>
          <p:nvPr/>
        </p:nvSpPr>
        <p:spPr>
          <a:xfrm>
            <a:off x="6586376" y="4351828"/>
            <a:ext cx="2557624" cy="2508797"/>
          </a:xfrm>
          <a:prstGeom prst="noSmoking">
            <a:avLst>
              <a:gd name="adj" fmla="val 12487"/>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lang="en-GB" dirty="0">
              <a:solidFill>
                <a:schemeClr val="tx1"/>
              </a:solidFill>
            </a:endParaRPr>
          </a:p>
        </p:txBody>
      </p:sp>
    </p:spTree>
    <p:extLst>
      <p:ext uri="{BB962C8B-B14F-4D97-AF65-F5344CB8AC3E}">
        <p14:creationId xmlns:p14="http://schemas.microsoft.com/office/powerpoint/2010/main" val="111710893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
            </a:r>
            <a:br>
              <a:rPr lang="en-GB" dirty="0" smtClean="0"/>
            </a:br>
            <a:r>
              <a:rPr lang="en-GB" dirty="0"/>
              <a:t/>
            </a:r>
            <a:br>
              <a:rPr lang="en-GB" dirty="0"/>
            </a:br>
            <a:r>
              <a:rPr lang="en-GB" dirty="0" smtClean="0"/>
              <a:t/>
            </a:r>
            <a:br>
              <a:rPr lang="en-GB" dirty="0" smtClean="0"/>
            </a:br>
            <a:r>
              <a:rPr lang="en-GB" dirty="0"/>
              <a:t/>
            </a:r>
            <a:br>
              <a:rPr lang="en-GB" dirty="0"/>
            </a:br>
            <a:r>
              <a:rPr lang="en-GB" dirty="0" smtClean="0"/>
              <a:t/>
            </a:r>
            <a:br>
              <a:rPr lang="en-GB" dirty="0" smtClean="0"/>
            </a:br>
            <a:r>
              <a:rPr lang="en-GB" dirty="0" smtClean="0"/>
              <a:t/>
            </a:r>
            <a:br>
              <a:rPr lang="en-GB" dirty="0" smtClean="0"/>
            </a:br>
            <a:r>
              <a:rPr lang="en-GB" dirty="0"/>
              <a:t/>
            </a:r>
            <a:br>
              <a:rPr lang="en-GB" dirty="0"/>
            </a:br>
            <a:r>
              <a:rPr lang="en-GB" sz="2700" b="1" dirty="0" smtClean="0">
                <a:latin typeface="Century Gothic" panose="020B0502020202020204" pitchFamily="34" charset="0"/>
              </a:rPr>
              <a:t>Was it Dusty?</a:t>
            </a:r>
            <a:br>
              <a:rPr lang="en-GB" sz="2700" b="1" dirty="0" smtClean="0">
                <a:latin typeface="Century Gothic" panose="020B0502020202020204" pitchFamily="34" charset="0"/>
              </a:rPr>
            </a:br>
            <a:r>
              <a:rPr lang="en-GB" sz="2700" b="1" dirty="0" smtClean="0">
                <a:latin typeface="Century Gothic" panose="020B0502020202020204" pitchFamily="34" charset="0"/>
              </a:rPr>
              <a:t/>
            </a:r>
            <a:br>
              <a:rPr lang="en-GB" sz="2700" b="1" dirty="0" smtClean="0">
                <a:latin typeface="Century Gothic" panose="020B0502020202020204" pitchFamily="34" charset="0"/>
              </a:rPr>
            </a:br>
            <a:r>
              <a:rPr lang="en-GB" sz="3100" b="1" dirty="0" smtClean="0">
                <a:latin typeface="Century Gothic" panose="020B0502020202020204" pitchFamily="34" charset="0"/>
              </a:rPr>
              <a:t>Clues:</a:t>
            </a:r>
            <a:br>
              <a:rPr lang="en-GB" sz="3100" b="1" dirty="0" smtClean="0">
                <a:latin typeface="Century Gothic" panose="020B0502020202020204" pitchFamily="34" charset="0"/>
              </a:rPr>
            </a:br>
            <a:r>
              <a:rPr lang="en-GB" sz="3100" dirty="0" smtClean="0"/>
              <a:t>Loves cheese</a:t>
            </a:r>
            <a:br>
              <a:rPr lang="en-GB" sz="3100" dirty="0" smtClean="0"/>
            </a:br>
            <a:r>
              <a:rPr lang="en-GB" sz="3100" b="1" dirty="0" smtClean="0">
                <a:solidFill>
                  <a:srgbClr val="FF0000"/>
                </a:solidFill>
              </a:rPr>
              <a:t>AND</a:t>
            </a:r>
            <a:r>
              <a:rPr lang="en-GB" sz="3100" b="1" dirty="0" smtClean="0"/>
              <a:t/>
            </a:r>
            <a:br>
              <a:rPr lang="en-GB" sz="3100" b="1" dirty="0" smtClean="0"/>
            </a:br>
            <a:r>
              <a:rPr lang="en-GB" sz="3100" dirty="0"/>
              <a:t>L</a:t>
            </a:r>
            <a:r>
              <a:rPr lang="en-GB" sz="3100" dirty="0" smtClean="0"/>
              <a:t>eaves</a:t>
            </a:r>
            <a:r>
              <a:rPr lang="en-GB" sz="3100" b="1" dirty="0" smtClean="0"/>
              <a:t> </a:t>
            </a:r>
            <a:r>
              <a:rPr lang="en-GB" sz="3100" dirty="0" smtClean="0"/>
              <a:t>paw prints</a:t>
            </a:r>
            <a:br>
              <a:rPr lang="en-GB" sz="3100" dirty="0" smtClean="0"/>
            </a:br>
            <a:r>
              <a:rPr lang="en-GB" sz="3100" b="1" dirty="0" smtClean="0">
                <a:solidFill>
                  <a:srgbClr val="FF0000"/>
                </a:solidFill>
              </a:rPr>
              <a:t>AND</a:t>
            </a:r>
            <a:r>
              <a:rPr lang="en-GB" sz="3100" dirty="0" smtClean="0"/>
              <a:t/>
            </a:r>
            <a:br>
              <a:rPr lang="en-GB" sz="3100" dirty="0" smtClean="0"/>
            </a:br>
            <a:r>
              <a:rPr lang="en-GB" sz="3100" dirty="0" smtClean="0"/>
              <a:t>paw prints are</a:t>
            </a:r>
            <a:br>
              <a:rPr lang="en-GB" sz="3100" dirty="0" smtClean="0"/>
            </a:br>
            <a:r>
              <a:rPr lang="en-GB" sz="3100" dirty="0" smtClean="0"/>
              <a:t> the right size</a:t>
            </a:r>
            <a:br>
              <a:rPr lang="en-GB" sz="3100" dirty="0" smtClean="0"/>
            </a:br>
            <a:r>
              <a:rPr lang="en-GB" sz="3100" dirty="0" smtClean="0"/>
              <a:t>But…Hair is</a:t>
            </a:r>
            <a:br>
              <a:rPr lang="en-GB" sz="3100" dirty="0" smtClean="0"/>
            </a:br>
            <a:r>
              <a:rPr lang="en-GB" sz="3100" b="1" dirty="0" smtClean="0">
                <a:solidFill>
                  <a:srgbClr val="FF0000"/>
                </a:solidFill>
              </a:rPr>
              <a:t>NOT</a:t>
            </a:r>
            <a:r>
              <a:rPr lang="en-GB" sz="3100" dirty="0" smtClean="0"/>
              <a:t> straight </a:t>
            </a:r>
            <a:br>
              <a:rPr lang="en-GB" sz="3100" dirty="0" smtClean="0"/>
            </a:br>
            <a:endParaRPr lang="en-GB" sz="3100" dirty="0"/>
          </a:p>
        </p:txBody>
      </p:sp>
      <p:pic>
        <p:nvPicPr>
          <p:cNvPr id="3"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9512" y="5013176"/>
            <a:ext cx="2725572" cy="157027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quot;No&quot; Symbol 3"/>
          <p:cNvSpPr/>
          <p:nvPr/>
        </p:nvSpPr>
        <p:spPr>
          <a:xfrm>
            <a:off x="378458" y="4349203"/>
            <a:ext cx="2557624" cy="2508797"/>
          </a:xfrm>
          <a:prstGeom prst="noSmoking">
            <a:avLst>
              <a:gd name="adj" fmla="val 12487"/>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lang="en-GB" dirty="0">
              <a:solidFill>
                <a:schemeClr val="tx1"/>
              </a:solidFill>
            </a:endParaRPr>
          </a:p>
        </p:txBody>
      </p:sp>
    </p:spTree>
    <p:extLst>
      <p:ext uri="{BB962C8B-B14F-4D97-AF65-F5344CB8AC3E}">
        <p14:creationId xmlns:p14="http://schemas.microsoft.com/office/powerpoint/2010/main" val="62297559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2339752" y="764704"/>
            <a:ext cx="4683290" cy="4585871"/>
          </a:xfrm>
          <a:prstGeom prst="rect">
            <a:avLst/>
          </a:prstGeom>
          <a:noFill/>
        </p:spPr>
        <p:txBody>
          <a:bodyPr wrap="square" rtlCol="0">
            <a:spAutoFit/>
          </a:bodyPr>
          <a:lstStyle/>
          <a:p>
            <a:pPr algn="ctr"/>
            <a:r>
              <a:rPr lang="en-GB" sz="2800" b="1" dirty="0" smtClean="0"/>
              <a:t>Was it Storm?</a:t>
            </a:r>
          </a:p>
          <a:p>
            <a:pPr algn="ctr"/>
            <a:r>
              <a:rPr lang="en-GB" sz="2800" b="1" dirty="0" smtClean="0">
                <a:solidFill>
                  <a:prstClr val="black"/>
                </a:solidFill>
                <a:latin typeface="Century Gothic" panose="020B0502020202020204" pitchFamily="34" charset="0"/>
                <a:ea typeface="+mj-ea"/>
                <a:cs typeface="+mj-cs"/>
              </a:rPr>
              <a:t>    Clues:</a:t>
            </a:r>
          </a:p>
          <a:p>
            <a:pPr algn="ctr"/>
            <a:r>
              <a:rPr lang="en-GB" sz="2800" dirty="0" smtClean="0"/>
              <a:t>Does</a:t>
            </a:r>
            <a:r>
              <a:rPr lang="en-GB" dirty="0" smtClean="0"/>
              <a:t> </a:t>
            </a:r>
            <a:r>
              <a:rPr lang="en-GB" sz="2800" b="1" dirty="0" smtClean="0">
                <a:solidFill>
                  <a:srgbClr val="FF0000"/>
                </a:solidFill>
              </a:rPr>
              <a:t>NOT</a:t>
            </a:r>
            <a:r>
              <a:rPr lang="en-GB" sz="2800" dirty="0" smtClean="0"/>
              <a:t> love cheese.</a:t>
            </a:r>
          </a:p>
          <a:p>
            <a:pPr algn="ctr"/>
            <a:r>
              <a:rPr lang="en-GB" sz="2800" b="1" dirty="0" smtClean="0">
                <a:solidFill>
                  <a:srgbClr val="FF0000"/>
                </a:solidFill>
              </a:rPr>
              <a:t>AND</a:t>
            </a:r>
          </a:p>
          <a:p>
            <a:pPr algn="ctr"/>
            <a:r>
              <a:rPr lang="en-GB" sz="2800" dirty="0" smtClean="0"/>
              <a:t>Paw prints are too small</a:t>
            </a:r>
          </a:p>
          <a:p>
            <a:pPr algn="ctr"/>
            <a:r>
              <a:rPr lang="en-GB" sz="2800" b="1" dirty="0">
                <a:solidFill>
                  <a:srgbClr val="FF0000"/>
                </a:solidFill>
              </a:rPr>
              <a:t>AND</a:t>
            </a:r>
          </a:p>
          <a:p>
            <a:pPr algn="ctr"/>
            <a:r>
              <a:rPr lang="en-GB" sz="2800" dirty="0" smtClean="0"/>
              <a:t>Hairs are too straight</a:t>
            </a:r>
          </a:p>
          <a:p>
            <a:pPr algn="ctr"/>
            <a:endParaRPr lang="en-GB" sz="2800" dirty="0" smtClean="0"/>
          </a:p>
          <a:p>
            <a:pPr algn="ctr"/>
            <a:r>
              <a:rPr lang="en-GB" sz="4000" dirty="0" smtClean="0"/>
              <a:t>So who could it be?</a:t>
            </a:r>
          </a:p>
          <a:p>
            <a:pPr algn="ctr"/>
            <a:endParaRPr lang="en-GB" sz="2800" b="1" dirty="0">
              <a:solidFill>
                <a:srgbClr val="FF0000"/>
              </a:solidFill>
            </a:endParaRPr>
          </a:p>
        </p:txBody>
      </p:sp>
      <p:pic>
        <p:nvPicPr>
          <p:cNvPr id="9"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flipH="1">
            <a:off x="6704031" y="4941168"/>
            <a:ext cx="2029901" cy="145074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8" name="&quot;No&quot; Symbol 7"/>
          <p:cNvSpPr/>
          <p:nvPr/>
        </p:nvSpPr>
        <p:spPr>
          <a:xfrm>
            <a:off x="6440169" y="4412143"/>
            <a:ext cx="2557624" cy="2508797"/>
          </a:xfrm>
          <a:prstGeom prst="noSmoking">
            <a:avLst>
              <a:gd name="adj" fmla="val 12487"/>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lang="en-GB" dirty="0">
              <a:solidFill>
                <a:schemeClr val="tx1"/>
              </a:solidFill>
            </a:endParaRPr>
          </a:p>
        </p:txBody>
      </p:sp>
    </p:spTree>
    <p:extLst>
      <p:ext uri="{BB962C8B-B14F-4D97-AF65-F5344CB8AC3E}">
        <p14:creationId xmlns:p14="http://schemas.microsoft.com/office/powerpoint/2010/main" val="30872427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
            </a:r>
            <a:br>
              <a:rPr lang="en-GB" dirty="0" smtClean="0"/>
            </a:br>
            <a:r>
              <a:rPr lang="en-GB" dirty="0"/>
              <a:t/>
            </a:r>
            <a:br>
              <a:rPr lang="en-GB" dirty="0"/>
            </a:br>
            <a:r>
              <a:rPr lang="en-GB" dirty="0" smtClean="0"/>
              <a:t/>
            </a:r>
            <a:br>
              <a:rPr lang="en-GB" dirty="0" smtClean="0"/>
            </a:br>
            <a:r>
              <a:rPr lang="en-GB" dirty="0" smtClean="0"/>
              <a:t/>
            </a:r>
            <a:br>
              <a:rPr lang="en-GB" dirty="0" smtClean="0"/>
            </a:br>
            <a:r>
              <a:rPr lang="en-GB" dirty="0"/>
              <a:t/>
            </a:r>
            <a:br>
              <a:rPr lang="en-GB" dirty="0"/>
            </a:br>
            <a:r>
              <a:rPr lang="en-GB" dirty="0" smtClean="0"/>
              <a:t/>
            </a:r>
            <a:br>
              <a:rPr lang="en-GB" dirty="0" smtClean="0"/>
            </a:br>
            <a:r>
              <a:rPr lang="en-GB" dirty="0"/>
              <a:t/>
            </a:r>
            <a:br>
              <a:rPr lang="en-GB" dirty="0"/>
            </a:br>
            <a:r>
              <a:rPr lang="en-GB" dirty="0" smtClean="0"/>
              <a:t/>
            </a:r>
            <a:br>
              <a:rPr lang="en-GB" dirty="0" smtClean="0"/>
            </a:br>
            <a:r>
              <a:rPr lang="en-GB" sz="3100" b="1" dirty="0" smtClean="0">
                <a:latin typeface="Century Gothic" panose="020B0502020202020204" pitchFamily="34" charset="0"/>
              </a:rPr>
              <a:t>Was it Magnus?</a:t>
            </a:r>
            <a:br>
              <a:rPr lang="en-GB" sz="3100" b="1" dirty="0" smtClean="0">
                <a:latin typeface="Century Gothic" panose="020B0502020202020204" pitchFamily="34" charset="0"/>
              </a:rPr>
            </a:br>
            <a:r>
              <a:rPr lang="en-GB" sz="3100" b="1" dirty="0" smtClean="0">
                <a:latin typeface="Century Gothic" panose="020B0502020202020204" pitchFamily="34" charset="0"/>
              </a:rPr>
              <a:t>Clues:</a:t>
            </a:r>
            <a:br>
              <a:rPr lang="en-GB" sz="3100" b="1" dirty="0" smtClean="0">
                <a:latin typeface="Century Gothic" panose="020B0502020202020204" pitchFamily="34" charset="0"/>
              </a:rPr>
            </a:br>
            <a:r>
              <a:rPr lang="en-GB" dirty="0" smtClean="0"/>
              <a:t>Empty dog bowl</a:t>
            </a:r>
            <a:br>
              <a:rPr lang="en-GB" dirty="0" smtClean="0"/>
            </a:br>
            <a:r>
              <a:rPr lang="en-GB" b="1" dirty="0" smtClean="0">
                <a:solidFill>
                  <a:srgbClr val="FF0000"/>
                </a:solidFill>
              </a:rPr>
              <a:t>AND</a:t>
            </a:r>
            <a:r>
              <a:rPr lang="en-GB" dirty="0" smtClean="0"/>
              <a:t/>
            </a:r>
            <a:br>
              <a:rPr lang="en-GB" dirty="0" smtClean="0"/>
            </a:br>
            <a:r>
              <a:rPr lang="en-GB" dirty="0" smtClean="0"/>
              <a:t>Paw prints are dog size</a:t>
            </a:r>
            <a:br>
              <a:rPr lang="en-GB" dirty="0" smtClean="0"/>
            </a:br>
            <a:r>
              <a:rPr lang="en-GB" b="1" dirty="0" smtClean="0">
                <a:solidFill>
                  <a:srgbClr val="FF0000"/>
                </a:solidFill>
              </a:rPr>
              <a:t>AND</a:t>
            </a:r>
            <a:r>
              <a:rPr lang="en-GB" b="1" dirty="0" smtClean="0"/>
              <a:t/>
            </a:r>
            <a:br>
              <a:rPr lang="en-GB" b="1" dirty="0" smtClean="0"/>
            </a:br>
            <a:r>
              <a:rPr lang="en-GB" dirty="0" smtClean="0"/>
              <a:t>Hairs are short and slightly curly</a:t>
            </a:r>
            <a:br>
              <a:rPr lang="en-GB" dirty="0" smtClean="0"/>
            </a:br>
            <a:r>
              <a:rPr lang="en-GB" b="1" dirty="0" smtClean="0">
                <a:solidFill>
                  <a:srgbClr val="FF0000"/>
                </a:solidFill>
              </a:rPr>
              <a:t>AND</a:t>
            </a:r>
            <a:r>
              <a:rPr lang="en-GB" b="1" dirty="0" smtClean="0"/>
              <a:t/>
            </a:r>
            <a:br>
              <a:rPr lang="en-GB" b="1" dirty="0" smtClean="0"/>
            </a:br>
            <a:r>
              <a:rPr lang="en-GB" dirty="0" smtClean="0"/>
              <a:t>Hairs are </a:t>
            </a:r>
            <a:r>
              <a:rPr lang="en-GB" dirty="0"/>
              <a:t>black </a:t>
            </a:r>
            <a:r>
              <a:rPr lang="en-GB" dirty="0" smtClean="0"/>
              <a:t/>
            </a:r>
            <a:br>
              <a:rPr lang="en-GB" dirty="0" smtClean="0"/>
            </a:br>
            <a:r>
              <a:rPr lang="en-GB" b="1" dirty="0"/>
              <a:t/>
            </a:r>
            <a:br>
              <a:rPr lang="en-GB" b="1" dirty="0"/>
            </a:br>
            <a:r>
              <a:rPr lang="en-GB" sz="3100" dirty="0" smtClean="0">
                <a:latin typeface="Century Gothic" panose="020B0502020202020204" pitchFamily="34" charset="0"/>
              </a:rPr>
              <a:t>Now read on…….</a:t>
            </a:r>
            <a:endParaRPr lang="en-GB" sz="3100" dirty="0">
              <a:latin typeface="Century Gothic" panose="020B0502020202020204" pitchFamily="34" charset="0"/>
            </a:endParaRPr>
          </a:p>
        </p:txBody>
      </p:sp>
      <p:sp>
        <p:nvSpPr>
          <p:cNvPr id="4" name="TextBox 3"/>
          <p:cNvSpPr txBox="1"/>
          <p:nvPr/>
        </p:nvSpPr>
        <p:spPr>
          <a:xfrm>
            <a:off x="6516216" y="4077072"/>
            <a:ext cx="648072" cy="369332"/>
          </a:xfrm>
          <a:prstGeom prst="rect">
            <a:avLst/>
          </a:prstGeom>
          <a:noFill/>
        </p:spPr>
        <p:txBody>
          <a:bodyPr wrap="square" rtlCol="0">
            <a:spAutoFit/>
          </a:bodyPr>
          <a:lstStyle/>
          <a:p>
            <a:endParaRPr lang="en-GB" dirty="0"/>
          </a:p>
        </p:txBody>
      </p:sp>
      <p:sp>
        <p:nvSpPr>
          <p:cNvPr id="5" name="TextBox 4"/>
          <p:cNvSpPr txBox="1"/>
          <p:nvPr/>
        </p:nvSpPr>
        <p:spPr>
          <a:xfrm flipH="1">
            <a:off x="4283968" y="5013176"/>
            <a:ext cx="1008112" cy="1200329"/>
          </a:xfrm>
          <a:prstGeom prst="rect">
            <a:avLst/>
          </a:prstGeom>
          <a:noFill/>
        </p:spPr>
        <p:txBody>
          <a:bodyPr wrap="square" rtlCol="0">
            <a:spAutoFit/>
          </a:bodyPr>
          <a:lstStyle/>
          <a:p>
            <a:r>
              <a:rPr lang="en-GB" sz="7200" b="1" dirty="0" smtClean="0"/>
              <a:t>?</a:t>
            </a:r>
            <a:endParaRPr lang="en-GB" sz="7200" b="1" dirty="0"/>
          </a:p>
        </p:txBody>
      </p:sp>
    </p:spTree>
    <p:extLst>
      <p:ext uri="{BB962C8B-B14F-4D97-AF65-F5344CB8AC3E}">
        <p14:creationId xmlns:p14="http://schemas.microsoft.com/office/powerpoint/2010/main" val="378401185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332656"/>
            <a:ext cx="8229600" cy="1143000"/>
          </a:xfrm>
        </p:spPr>
        <p:txBody>
          <a:bodyPr>
            <a:normAutofit fontScale="90000"/>
          </a:bodyPr>
          <a:lstStyle/>
          <a:p>
            <a:pPr algn="l"/>
            <a:r>
              <a:rPr lang="en-GB" sz="2800" dirty="0" smtClean="0">
                <a:latin typeface="Century Gothic" panose="020B0502020202020204" pitchFamily="34" charset="0"/>
              </a:rPr>
              <a:t/>
            </a:r>
            <a:br>
              <a:rPr lang="en-GB" sz="2800" dirty="0" smtClean="0">
                <a:latin typeface="Century Gothic" panose="020B0502020202020204" pitchFamily="34" charset="0"/>
              </a:rPr>
            </a:br>
            <a:r>
              <a:rPr lang="en-GB" sz="2800" dirty="0">
                <a:latin typeface="Century Gothic" panose="020B0502020202020204" pitchFamily="34" charset="0"/>
              </a:rPr>
              <a:t/>
            </a:r>
            <a:br>
              <a:rPr lang="en-GB" sz="2800" dirty="0">
                <a:latin typeface="Century Gothic" panose="020B0502020202020204" pitchFamily="34" charset="0"/>
              </a:rPr>
            </a:br>
            <a:r>
              <a:rPr lang="en-GB" sz="2800" dirty="0" smtClean="0">
                <a:latin typeface="Century Gothic" panose="020B0502020202020204" pitchFamily="34" charset="0"/>
              </a:rPr>
              <a:t/>
            </a:r>
            <a:br>
              <a:rPr lang="en-GB" sz="2800" dirty="0" smtClean="0">
                <a:latin typeface="Century Gothic" panose="020B0502020202020204" pitchFamily="34" charset="0"/>
              </a:rPr>
            </a:br>
            <a:r>
              <a:rPr lang="en-GB" sz="2800" dirty="0">
                <a:latin typeface="Century Gothic" panose="020B0502020202020204" pitchFamily="34" charset="0"/>
              </a:rPr>
              <a:t/>
            </a:r>
            <a:br>
              <a:rPr lang="en-GB" sz="2800" dirty="0">
                <a:latin typeface="Century Gothic" panose="020B0502020202020204" pitchFamily="34" charset="0"/>
              </a:rPr>
            </a:br>
            <a:r>
              <a:rPr lang="en-GB" sz="2800" dirty="0" smtClean="0">
                <a:latin typeface="Century Gothic" panose="020B0502020202020204" pitchFamily="34" charset="0"/>
              </a:rPr>
              <a:t/>
            </a:r>
            <a:br>
              <a:rPr lang="en-GB" sz="2800" dirty="0" smtClean="0">
                <a:latin typeface="Century Gothic" panose="020B0502020202020204" pitchFamily="34" charset="0"/>
              </a:rPr>
            </a:br>
            <a:r>
              <a:rPr lang="en-GB" sz="2800" dirty="0" smtClean="0">
                <a:latin typeface="Century Gothic" panose="020B0502020202020204" pitchFamily="34" charset="0"/>
              </a:rPr>
              <a:t/>
            </a:r>
            <a:br>
              <a:rPr lang="en-GB" sz="2800" dirty="0" smtClean="0">
                <a:latin typeface="Century Gothic" panose="020B0502020202020204" pitchFamily="34" charset="0"/>
              </a:rPr>
            </a:br>
            <a:r>
              <a:rPr lang="en-GB" sz="2800" dirty="0" smtClean="0">
                <a:latin typeface="Century Gothic" panose="020B0502020202020204" pitchFamily="34" charset="0"/>
              </a:rPr>
              <a:t/>
            </a:r>
            <a:br>
              <a:rPr lang="en-GB" sz="2800" dirty="0" smtClean="0">
                <a:latin typeface="Century Gothic" panose="020B0502020202020204" pitchFamily="34" charset="0"/>
              </a:rPr>
            </a:br>
            <a:r>
              <a:rPr lang="en-GB" sz="2800" dirty="0" smtClean="0">
                <a:latin typeface="Century Gothic" panose="020B0502020202020204" pitchFamily="34" charset="0"/>
              </a:rPr>
              <a:t/>
            </a:r>
            <a:br>
              <a:rPr lang="en-GB" sz="2800" dirty="0" smtClean="0">
                <a:latin typeface="Century Gothic" panose="020B0502020202020204" pitchFamily="34" charset="0"/>
              </a:rPr>
            </a:br>
            <a:r>
              <a:rPr lang="en-GB" sz="2800" dirty="0" smtClean="0">
                <a:latin typeface="Century Gothic" panose="020B0502020202020204" pitchFamily="34" charset="0"/>
              </a:rPr>
              <a:t>Storm</a:t>
            </a:r>
            <a:r>
              <a:rPr lang="en-GB" sz="2700" dirty="0" smtClean="0">
                <a:latin typeface="Century Gothic" panose="020B0502020202020204" pitchFamily="34" charset="0"/>
              </a:rPr>
              <a:t> went back home for his dinner.  Maisy said,  “I think I know who did it!”</a:t>
            </a:r>
            <a:br>
              <a:rPr lang="en-GB" sz="2700" dirty="0" smtClean="0">
                <a:latin typeface="Century Gothic" panose="020B0502020202020204" pitchFamily="34" charset="0"/>
              </a:rPr>
            </a:br>
            <a:r>
              <a:rPr lang="en-GB" sz="2700" dirty="0">
                <a:latin typeface="Century Gothic" panose="020B0502020202020204" pitchFamily="34" charset="0"/>
              </a:rPr>
              <a:t/>
            </a:r>
            <a:br>
              <a:rPr lang="en-GB" sz="2700" dirty="0">
                <a:latin typeface="Century Gothic" panose="020B0502020202020204" pitchFamily="34" charset="0"/>
              </a:rPr>
            </a:br>
            <a:r>
              <a:rPr lang="en-GB" sz="2700" dirty="0" smtClean="0">
                <a:latin typeface="Century Gothic" panose="020B0502020202020204" pitchFamily="34" charset="0"/>
              </a:rPr>
              <a:t>Using </a:t>
            </a:r>
            <a:r>
              <a:rPr lang="en-GB" sz="2700" b="1" dirty="0" smtClean="0">
                <a:solidFill>
                  <a:srgbClr val="FF0000"/>
                </a:solidFill>
                <a:latin typeface="Century Gothic" panose="020B0502020202020204" pitchFamily="34" charset="0"/>
              </a:rPr>
              <a:t>Boolean logic</a:t>
            </a:r>
            <a:r>
              <a:rPr lang="en-GB" sz="2700" dirty="0" smtClean="0">
                <a:latin typeface="Century Gothic" panose="020B0502020202020204" pitchFamily="34" charset="0"/>
              </a:rPr>
              <a:t>, can you work out who ate Maisy’s dinner, and how Maisy knew</a:t>
            </a:r>
            <a:r>
              <a:rPr lang="en-GB" sz="3100" dirty="0" smtClean="0">
                <a:latin typeface="Calibri Light" panose="020F0302020204030204" pitchFamily="34" charset="0"/>
              </a:rPr>
              <a:t>?</a:t>
            </a:r>
            <a:r>
              <a:rPr lang="en-GB" sz="2700" dirty="0" smtClean="0">
                <a:latin typeface="Calibri Light" panose="020F0302020204030204" pitchFamily="34" charset="0"/>
              </a:rPr>
              <a:t/>
            </a:r>
            <a:br>
              <a:rPr lang="en-GB" sz="2700" dirty="0" smtClean="0">
                <a:latin typeface="Calibri Light" panose="020F0302020204030204" pitchFamily="34" charset="0"/>
              </a:rPr>
            </a:br>
            <a:r>
              <a:rPr lang="en-GB" sz="2700" dirty="0">
                <a:latin typeface="Century Gothic" panose="020B0502020202020204" pitchFamily="34" charset="0"/>
              </a:rPr>
              <a:t/>
            </a:r>
            <a:br>
              <a:rPr lang="en-GB" sz="2700" dirty="0">
                <a:latin typeface="Century Gothic" panose="020B0502020202020204" pitchFamily="34" charset="0"/>
              </a:rPr>
            </a:br>
            <a:r>
              <a:rPr lang="en-GB" sz="2700" dirty="0" smtClean="0">
                <a:latin typeface="Century Gothic" panose="020B0502020202020204" pitchFamily="34" charset="0"/>
              </a:rPr>
              <a:t>Hint: Look at the </a:t>
            </a:r>
            <a:r>
              <a:rPr lang="en-GB" sz="2700" b="1" dirty="0" smtClean="0">
                <a:solidFill>
                  <a:srgbClr val="FF0000"/>
                </a:solidFill>
                <a:latin typeface="Century Gothic" panose="020B0502020202020204" pitchFamily="34" charset="0"/>
              </a:rPr>
              <a:t>AND</a:t>
            </a:r>
            <a:r>
              <a:rPr lang="en-GB" sz="2700" dirty="0" smtClean="0">
                <a:latin typeface="Century Gothic" panose="020B0502020202020204" pitchFamily="34" charset="0"/>
              </a:rPr>
              <a:t>s and the </a:t>
            </a:r>
            <a:r>
              <a:rPr lang="en-GB" sz="2700" b="1" dirty="0" smtClean="0">
                <a:solidFill>
                  <a:srgbClr val="FF0000"/>
                </a:solidFill>
                <a:latin typeface="Century Gothic" panose="020B0502020202020204" pitchFamily="34" charset="0"/>
              </a:rPr>
              <a:t>NOT</a:t>
            </a:r>
            <a:r>
              <a:rPr lang="en-GB" sz="2700" dirty="0" smtClean="0">
                <a:latin typeface="Century Gothic" panose="020B0502020202020204" pitchFamily="34" charset="0"/>
              </a:rPr>
              <a:t>s in the lists of clues.  Who has the most </a:t>
            </a:r>
            <a:r>
              <a:rPr lang="en-GB" sz="2700" b="1" dirty="0" smtClean="0">
                <a:solidFill>
                  <a:srgbClr val="FF0000"/>
                </a:solidFill>
                <a:latin typeface="Century Gothic" panose="020B0502020202020204" pitchFamily="34" charset="0"/>
              </a:rPr>
              <a:t>AND</a:t>
            </a:r>
            <a:r>
              <a:rPr lang="en-GB" sz="2700" dirty="0" smtClean="0">
                <a:latin typeface="Century Gothic" panose="020B0502020202020204" pitchFamily="34" charset="0"/>
              </a:rPr>
              <a:t>s </a:t>
            </a:r>
            <a:r>
              <a:rPr lang="en-GB" sz="2700" b="1" dirty="0" smtClean="0">
                <a:latin typeface="Century Gothic" panose="020B0502020202020204" pitchFamily="34" charset="0"/>
              </a:rPr>
              <a:t>without any</a:t>
            </a:r>
            <a:r>
              <a:rPr lang="en-GB" sz="2700" b="1" dirty="0" smtClean="0">
                <a:solidFill>
                  <a:srgbClr val="FF0000"/>
                </a:solidFill>
                <a:latin typeface="Century Gothic" panose="020B0502020202020204" pitchFamily="34" charset="0"/>
              </a:rPr>
              <a:t> NOT</a:t>
            </a:r>
            <a:r>
              <a:rPr lang="en-GB" sz="2700" dirty="0" smtClean="0">
                <a:solidFill>
                  <a:srgbClr val="FF0000"/>
                </a:solidFill>
                <a:latin typeface="Century Gothic" panose="020B0502020202020204" pitchFamily="34" charset="0"/>
              </a:rPr>
              <a:t>s</a:t>
            </a:r>
            <a:r>
              <a:rPr lang="en-GB" sz="2700" dirty="0" smtClean="0"/>
              <a:t>?</a:t>
            </a:r>
            <a:r>
              <a:rPr lang="en-GB" sz="2700" dirty="0" smtClean="0">
                <a:latin typeface="Century Gothic" panose="020B0502020202020204" pitchFamily="34" charset="0"/>
              </a:rPr>
              <a:t/>
            </a:r>
            <a:br>
              <a:rPr lang="en-GB" sz="2700" dirty="0" smtClean="0">
                <a:latin typeface="Century Gothic" panose="020B0502020202020204" pitchFamily="34" charset="0"/>
              </a:rPr>
            </a:br>
            <a:r>
              <a:rPr lang="en-GB" sz="2700" dirty="0">
                <a:latin typeface="Century Gothic" panose="020B0502020202020204" pitchFamily="34" charset="0"/>
              </a:rPr>
              <a:t/>
            </a:r>
            <a:br>
              <a:rPr lang="en-GB" sz="2700" dirty="0">
                <a:latin typeface="Century Gothic" panose="020B0502020202020204" pitchFamily="34" charset="0"/>
              </a:rPr>
            </a:br>
            <a:r>
              <a:rPr lang="en-GB" sz="2700" dirty="0" smtClean="0">
                <a:latin typeface="Century Gothic" panose="020B0502020202020204" pitchFamily="34" charset="0"/>
              </a:rPr>
              <a:t/>
            </a:r>
            <a:br>
              <a:rPr lang="en-GB" sz="2700" dirty="0" smtClean="0">
                <a:latin typeface="Century Gothic" panose="020B0502020202020204" pitchFamily="34" charset="0"/>
              </a:rPr>
            </a:br>
            <a:r>
              <a:rPr lang="en-GB" sz="2700" dirty="0" smtClean="0">
                <a:latin typeface="Century Gothic" panose="020B0502020202020204" pitchFamily="34" charset="0"/>
              </a:rPr>
              <a:t>Who do </a:t>
            </a:r>
            <a:r>
              <a:rPr lang="en-GB" sz="2700" b="1" dirty="0" smtClean="0">
                <a:latin typeface="Century Gothic" panose="020B0502020202020204" pitchFamily="34" charset="0"/>
              </a:rPr>
              <a:t>you</a:t>
            </a:r>
            <a:r>
              <a:rPr lang="en-GB" sz="2700" dirty="0" smtClean="0">
                <a:latin typeface="Century Gothic" panose="020B0502020202020204" pitchFamily="34" charset="0"/>
              </a:rPr>
              <a:t> think ate Maisy’s dinner</a:t>
            </a:r>
            <a:r>
              <a:rPr lang="en-GB" sz="2700" dirty="0" smtClean="0"/>
              <a:t>?</a:t>
            </a:r>
            <a:endParaRPr lang="en-GB" sz="2700" dirty="0"/>
          </a:p>
        </p:txBody>
      </p:sp>
      <p:pic>
        <p:nvPicPr>
          <p:cNvPr id="3" name="Picture 4" descr="Image result for free clipart dog bowl">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580112" y="5082939"/>
            <a:ext cx="2231324" cy="1961768"/>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2" descr="Related image">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771800" y="5066785"/>
            <a:ext cx="2650373" cy="1750583"/>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107090" y="4221088"/>
            <a:ext cx="1973588" cy="123434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51906796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flipH="1">
            <a:off x="5436096" y="4293096"/>
            <a:ext cx="2934991" cy="208027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Cloud Callout 4"/>
          <p:cNvSpPr/>
          <p:nvPr/>
        </p:nvSpPr>
        <p:spPr>
          <a:xfrm>
            <a:off x="3647585" y="1389222"/>
            <a:ext cx="3486279" cy="2736304"/>
          </a:xfrm>
          <a:prstGeom prst="cloudCallout">
            <a:avLst>
              <a:gd name="adj1" fmla="val 27897"/>
              <a:gd name="adj2" fmla="val 66489"/>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GB" dirty="0"/>
          </a:p>
        </p:txBody>
      </p:sp>
      <p:sp>
        <p:nvSpPr>
          <p:cNvPr id="6" name="TextBox 5"/>
          <p:cNvSpPr txBox="1"/>
          <p:nvPr/>
        </p:nvSpPr>
        <p:spPr>
          <a:xfrm>
            <a:off x="4499992" y="1807915"/>
            <a:ext cx="1872208" cy="2062103"/>
          </a:xfrm>
          <a:prstGeom prst="rect">
            <a:avLst/>
          </a:prstGeom>
          <a:noFill/>
        </p:spPr>
        <p:txBody>
          <a:bodyPr wrap="square" rtlCol="0">
            <a:spAutoFit/>
          </a:bodyPr>
          <a:lstStyle/>
          <a:p>
            <a:r>
              <a:rPr lang="en-GB" sz="2800" dirty="0" smtClean="0"/>
              <a:t> Cheese!</a:t>
            </a:r>
          </a:p>
          <a:p>
            <a:endParaRPr lang="en-GB" dirty="0"/>
          </a:p>
          <a:p>
            <a:endParaRPr lang="en-GB" dirty="0" smtClean="0"/>
          </a:p>
          <a:p>
            <a:endParaRPr lang="en-GB" dirty="0" smtClean="0"/>
          </a:p>
          <a:p>
            <a:endParaRPr lang="en-GB" dirty="0"/>
          </a:p>
          <a:p>
            <a:r>
              <a:rPr lang="en-GB" sz="2800" dirty="0" smtClean="0"/>
              <a:t>    Yum!</a:t>
            </a:r>
            <a:endParaRPr lang="en-GB" sz="2800" dirty="0"/>
          </a:p>
        </p:txBody>
      </p:sp>
      <p:pic>
        <p:nvPicPr>
          <p:cNvPr id="7" name="Picture 2" descr="Image result for free clipart cheese">
            <a:hlinkClick r:id="rId3"/>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510000" y="2286691"/>
            <a:ext cx="1398047" cy="1199257"/>
          </a:xfrm>
          <a:prstGeom prst="rect">
            <a:avLst/>
          </a:prstGeom>
          <a:noFill/>
          <a:extLst>
            <a:ext uri="{909E8E84-426E-40DD-AFC4-6F175D3DCCD1}">
              <a14:hiddenFill xmlns:a14="http://schemas.microsoft.com/office/drawing/2010/main">
                <a:solidFill>
                  <a:srgbClr val="FFFFFF"/>
                </a:solidFill>
              </a14:hiddenFill>
            </a:ext>
          </a:extLst>
        </p:spPr>
      </p:pic>
      <p:sp>
        <p:nvSpPr>
          <p:cNvPr id="8" name="Rectangle 7"/>
          <p:cNvSpPr/>
          <p:nvPr/>
        </p:nvSpPr>
        <p:spPr>
          <a:xfrm>
            <a:off x="264902" y="404664"/>
            <a:ext cx="2952328" cy="41044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9" name="TextBox 8"/>
          <p:cNvSpPr txBox="1"/>
          <p:nvPr/>
        </p:nvSpPr>
        <p:spPr>
          <a:xfrm>
            <a:off x="264902" y="401917"/>
            <a:ext cx="3023905" cy="461665"/>
          </a:xfrm>
          <a:prstGeom prst="rect">
            <a:avLst/>
          </a:prstGeom>
          <a:noFill/>
        </p:spPr>
        <p:txBody>
          <a:bodyPr wrap="none" rtlCol="0">
            <a:spAutoFit/>
          </a:bodyPr>
          <a:lstStyle/>
          <a:p>
            <a:r>
              <a:rPr lang="en-GB" sz="2400" b="1" dirty="0" smtClean="0"/>
              <a:t>Maisy’s list of culprits:</a:t>
            </a:r>
            <a:endParaRPr lang="en-GB" sz="2400" b="1" dirty="0"/>
          </a:p>
        </p:txBody>
      </p:sp>
      <p:sp>
        <p:nvSpPr>
          <p:cNvPr id="11" name="TextBox 10"/>
          <p:cNvSpPr txBox="1"/>
          <p:nvPr/>
        </p:nvSpPr>
        <p:spPr>
          <a:xfrm>
            <a:off x="256973" y="1025731"/>
            <a:ext cx="2938946" cy="2862322"/>
          </a:xfrm>
          <a:prstGeom prst="rect">
            <a:avLst/>
          </a:prstGeom>
          <a:noFill/>
        </p:spPr>
        <p:txBody>
          <a:bodyPr wrap="square" rtlCol="0">
            <a:spAutoFit/>
          </a:bodyPr>
          <a:lstStyle/>
          <a:p>
            <a:pPr algn="ctr"/>
            <a:r>
              <a:rPr lang="en-GB" sz="3600" strike="sngStrike" dirty="0" smtClean="0"/>
              <a:t>Malika</a:t>
            </a:r>
          </a:p>
          <a:p>
            <a:pPr algn="ctr"/>
            <a:r>
              <a:rPr lang="en-GB" sz="3600" strike="sngStrike" dirty="0" smtClean="0"/>
              <a:t>Dusty</a:t>
            </a:r>
          </a:p>
          <a:p>
            <a:pPr algn="ctr"/>
            <a:r>
              <a:rPr lang="en-GB" sz="3600" strike="sngStrike" dirty="0" smtClean="0"/>
              <a:t>Storm</a:t>
            </a:r>
          </a:p>
          <a:p>
            <a:pPr algn="ctr"/>
            <a:r>
              <a:rPr lang="en-GB" sz="3600" strike="sngStrike" dirty="0" smtClean="0"/>
              <a:t>Squeaky</a:t>
            </a:r>
          </a:p>
          <a:p>
            <a:pPr algn="ctr"/>
            <a:r>
              <a:rPr lang="en-GB" sz="3600" u="sng" dirty="0" smtClean="0"/>
              <a:t>Magnus</a:t>
            </a:r>
            <a:endParaRPr lang="en-GB" sz="3600" u="sng" dirty="0"/>
          </a:p>
        </p:txBody>
      </p:sp>
      <p:sp>
        <p:nvSpPr>
          <p:cNvPr id="12" name="Cloud Callout 11"/>
          <p:cNvSpPr/>
          <p:nvPr/>
        </p:nvSpPr>
        <p:spPr>
          <a:xfrm>
            <a:off x="6732240" y="2909884"/>
            <a:ext cx="2232248" cy="1599236"/>
          </a:xfrm>
          <a:prstGeom prst="cloudCallout">
            <a:avLst>
              <a:gd name="adj1" fmla="val -61796"/>
              <a:gd name="adj2" fmla="val 49166"/>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TextBox 12"/>
          <p:cNvSpPr txBox="1"/>
          <p:nvPr/>
        </p:nvSpPr>
        <p:spPr>
          <a:xfrm>
            <a:off x="7047607" y="3241722"/>
            <a:ext cx="1916881" cy="830997"/>
          </a:xfrm>
          <a:prstGeom prst="rect">
            <a:avLst/>
          </a:prstGeom>
          <a:noFill/>
        </p:spPr>
        <p:txBody>
          <a:bodyPr wrap="square" rtlCol="0">
            <a:spAutoFit/>
          </a:bodyPr>
          <a:lstStyle/>
          <a:p>
            <a:r>
              <a:rPr lang="en-GB" sz="2400" dirty="0" smtClean="0"/>
              <a:t>But it </a:t>
            </a:r>
            <a:r>
              <a:rPr lang="en-GB" sz="2400" b="1" dirty="0" smtClean="0"/>
              <a:t>was</a:t>
            </a:r>
            <a:r>
              <a:rPr lang="en-GB" sz="2400" dirty="0" smtClean="0"/>
              <a:t> </a:t>
            </a:r>
            <a:r>
              <a:rPr lang="en-GB" sz="2400" i="1" dirty="0" smtClean="0"/>
              <a:t>Maisy’s</a:t>
            </a:r>
            <a:r>
              <a:rPr lang="en-GB" sz="2400" dirty="0" smtClean="0"/>
              <a:t>…</a:t>
            </a:r>
            <a:endParaRPr lang="en-GB" sz="2400" dirty="0"/>
          </a:p>
        </p:txBody>
      </p:sp>
    </p:spTree>
    <p:extLst>
      <p:ext uri="{BB962C8B-B14F-4D97-AF65-F5344CB8AC3E}">
        <p14:creationId xmlns:p14="http://schemas.microsoft.com/office/powerpoint/2010/main" val="417150682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flipH="1">
            <a:off x="6926588" y="1071254"/>
            <a:ext cx="1700966" cy="120561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title"/>
          </p:nvPr>
        </p:nvSpPr>
        <p:spPr>
          <a:xfrm>
            <a:off x="282352" y="60765"/>
            <a:ext cx="8291264" cy="1354162"/>
          </a:xfrm>
        </p:spPr>
        <p:txBody>
          <a:bodyPr>
            <a:normAutofit fontScale="90000"/>
          </a:bodyPr>
          <a:lstStyle/>
          <a:p>
            <a:pPr algn="l"/>
            <a:r>
              <a:rPr lang="en-GB" sz="2400" dirty="0" smtClean="0">
                <a:latin typeface="Century Gothic" panose="020B0502020202020204" pitchFamily="34" charset="0"/>
              </a:rPr>
              <a:t/>
            </a:r>
            <a:br>
              <a:rPr lang="en-GB" sz="2400" dirty="0" smtClean="0">
                <a:latin typeface="Century Gothic" panose="020B0502020202020204" pitchFamily="34" charset="0"/>
              </a:rPr>
            </a:br>
            <a:r>
              <a:rPr lang="en-GB" sz="2400" dirty="0">
                <a:latin typeface="Century Gothic" panose="020B0502020202020204" pitchFamily="34" charset="0"/>
              </a:rPr>
              <a:t/>
            </a:r>
            <a:br>
              <a:rPr lang="en-GB" sz="2400" dirty="0">
                <a:latin typeface="Century Gothic" panose="020B0502020202020204" pitchFamily="34" charset="0"/>
              </a:rPr>
            </a:br>
            <a:r>
              <a:rPr lang="en-GB" sz="2400" dirty="0" smtClean="0">
                <a:latin typeface="Century Gothic" panose="020B0502020202020204" pitchFamily="34" charset="0"/>
              </a:rPr>
              <a:t/>
            </a:r>
            <a:br>
              <a:rPr lang="en-GB" sz="2400" dirty="0" smtClean="0">
                <a:latin typeface="Century Gothic" panose="020B0502020202020204" pitchFamily="34" charset="0"/>
              </a:rPr>
            </a:br>
            <a:r>
              <a:rPr lang="en-GB" sz="2400" dirty="0">
                <a:latin typeface="Century Gothic" panose="020B0502020202020204" pitchFamily="34" charset="0"/>
              </a:rPr>
              <a:t/>
            </a:r>
            <a:br>
              <a:rPr lang="en-GB" sz="2400" dirty="0">
                <a:latin typeface="Century Gothic" panose="020B0502020202020204" pitchFamily="34" charset="0"/>
              </a:rPr>
            </a:br>
            <a:r>
              <a:rPr lang="en-GB" sz="2400" dirty="0" smtClean="0">
                <a:latin typeface="Century Gothic" panose="020B0502020202020204" pitchFamily="34" charset="0"/>
              </a:rPr>
              <a:t/>
            </a:r>
            <a:br>
              <a:rPr lang="en-GB" sz="2400" dirty="0" smtClean="0">
                <a:latin typeface="Century Gothic" panose="020B0502020202020204" pitchFamily="34" charset="0"/>
              </a:rPr>
            </a:br>
            <a:r>
              <a:rPr lang="en-GB" sz="2400" dirty="0">
                <a:latin typeface="Century Gothic" panose="020B0502020202020204" pitchFamily="34" charset="0"/>
              </a:rPr>
              <a:t/>
            </a:r>
            <a:br>
              <a:rPr lang="en-GB" sz="2400" dirty="0">
                <a:latin typeface="Century Gothic" panose="020B0502020202020204" pitchFamily="34" charset="0"/>
              </a:rPr>
            </a:br>
            <a:r>
              <a:rPr lang="en-GB" sz="2400" dirty="0" smtClean="0">
                <a:latin typeface="Century Gothic" panose="020B0502020202020204" pitchFamily="34" charset="0"/>
              </a:rPr>
              <a:t/>
            </a:r>
            <a:br>
              <a:rPr lang="en-GB" sz="2400" dirty="0" smtClean="0">
                <a:latin typeface="Century Gothic" panose="020B0502020202020204" pitchFamily="34" charset="0"/>
              </a:rPr>
            </a:br>
            <a:r>
              <a:rPr lang="en-GB" sz="2400" dirty="0" smtClean="0">
                <a:latin typeface="Century Gothic" panose="020B0502020202020204" pitchFamily="34" charset="0"/>
              </a:rPr>
              <a:t/>
            </a:r>
            <a:br>
              <a:rPr lang="en-GB" sz="2400" dirty="0" smtClean="0">
                <a:latin typeface="Century Gothic" panose="020B0502020202020204" pitchFamily="34" charset="0"/>
              </a:rPr>
            </a:br>
            <a:r>
              <a:rPr lang="en-GB" sz="2400" dirty="0">
                <a:latin typeface="Century Gothic" panose="020B0502020202020204" pitchFamily="34" charset="0"/>
              </a:rPr>
              <a:t/>
            </a:r>
            <a:br>
              <a:rPr lang="en-GB" sz="2400" dirty="0">
                <a:latin typeface="Century Gothic" panose="020B0502020202020204" pitchFamily="34" charset="0"/>
              </a:rPr>
            </a:br>
            <a:r>
              <a:rPr lang="en-GB" sz="2400" dirty="0" smtClean="0">
                <a:latin typeface="Century Gothic" panose="020B0502020202020204" pitchFamily="34" charset="0"/>
              </a:rPr>
              <a:t/>
            </a:r>
            <a:br>
              <a:rPr lang="en-GB" sz="2400" dirty="0" smtClean="0">
                <a:latin typeface="Century Gothic" panose="020B0502020202020204" pitchFamily="34" charset="0"/>
              </a:rPr>
            </a:br>
            <a:r>
              <a:rPr lang="en-GB" sz="2400" dirty="0">
                <a:latin typeface="Century Gothic" panose="020B0502020202020204" pitchFamily="34" charset="0"/>
              </a:rPr>
              <a:t/>
            </a:r>
            <a:br>
              <a:rPr lang="en-GB" sz="2400" dirty="0">
                <a:latin typeface="Century Gothic" panose="020B0502020202020204" pitchFamily="34" charset="0"/>
              </a:rPr>
            </a:br>
            <a:r>
              <a:rPr lang="en-GB" sz="2400" dirty="0" smtClean="0">
                <a:latin typeface="Century Gothic" panose="020B0502020202020204" pitchFamily="34" charset="0"/>
              </a:rPr>
              <a:t/>
            </a:r>
            <a:br>
              <a:rPr lang="en-GB" sz="2400" dirty="0" smtClean="0">
                <a:latin typeface="Century Gothic" panose="020B0502020202020204" pitchFamily="34" charset="0"/>
              </a:rPr>
            </a:br>
            <a:r>
              <a:rPr lang="en-GB" sz="2400" dirty="0" smtClean="0">
                <a:latin typeface="Century Gothic" panose="020B0502020202020204" pitchFamily="34" charset="0"/>
              </a:rPr>
              <a:t/>
            </a:r>
            <a:br>
              <a:rPr lang="en-GB" sz="2400" dirty="0" smtClean="0">
                <a:latin typeface="Century Gothic" panose="020B0502020202020204" pitchFamily="34" charset="0"/>
              </a:rPr>
            </a:br>
            <a:r>
              <a:rPr lang="en-GB" sz="2400" dirty="0">
                <a:latin typeface="Century Gothic" panose="020B0502020202020204" pitchFamily="34" charset="0"/>
              </a:rPr>
              <a:t/>
            </a:r>
            <a:br>
              <a:rPr lang="en-GB" sz="2400" dirty="0">
                <a:latin typeface="Century Gothic" panose="020B0502020202020204" pitchFamily="34" charset="0"/>
              </a:rPr>
            </a:br>
            <a:r>
              <a:rPr lang="en-GB" sz="2400" dirty="0" smtClean="0">
                <a:latin typeface="Century Gothic" panose="020B0502020202020204" pitchFamily="34" charset="0"/>
              </a:rPr>
              <a:t>Later, </a:t>
            </a:r>
            <a:r>
              <a:rPr lang="en-GB" sz="2400" b="1" dirty="0">
                <a:latin typeface="Century Gothic" panose="020B0502020202020204" pitchFamily="34" charset="0"/>
              </a:rPr>
              <a:t>M</a:t>
            </a:r>
            <a:r>
              <a:rPr lang="en-GB" sz="2400" b="1" dirty="0" smtClean="0">
                <a:latin typeface="Century Gothic" panose="020B0502020202020204" pitchFamily="34" charset="0"/>
              </a:rPr>
              <a:t>agnus </a:t>
            </a:r>
            <a:r>
              <a:rPr lang="en-GB" sz="2400" dirty="0" smtClean="0">
                <a:latin typeface="Century Gothic" panose="020B0502020202020204" pitchFamily="34" charset="0"/>
              </a:rPr>
              <a:t>said that he was very sorry for eating Maisy’s dinner!  (Did you work this out</a:t>
            </a:r>
            <a:r>
              <a:rPr lang="en-GB" sz="2700" dirty="0" smtClean="0">
                <a:latin typeface="Calibri Light" panose="020F0302020204030204" pitchFamily="34" charset="0"/>
              </a:rPr>
              <a:t>?</a:t>
            </a:r>
            <a:r>
              <a:rPr lang="en-GB" sz="2400" dirty="0" smtClean="0">
                <a:latin typeface="Century Gothic" panose="020B0502020202020204" pitchFamily="34" charset="0"/>
              </a:rPr>
              <a:t>)  So, Magnus kindly let Maisy eat his own ham dinner, because he had eaten her Cheddar cheese dinner.</a:t>
            </a:r>
            <a:br>
              <a:rPr lang="en-GB" sz="2400" dirty="0" smtClean="0">
                <a:latin typeface="Century Gothic" panose="020B0502020202020204" pitchFamily="34" charset="0"/>
              </a:rPr>
            </a:br>
            <a:r>
              <a:rPr lang="en-GB" sz="2400" dirty="0">
                <a:latin typeface="Century Gothic" panose="020B0502020202020204" pitchFamily="34" charset="0"/>
              </a:rPr>
              <a:t/>
            </a:r>
            <a:br>
              <a:rPr lang="en-GB" sz="2400" dirty="0">
                <a:latin typeface="Century Gothic" panose="020B0502020202020204" pitchFamily="34" charset="0"/>
              </a:rPr>
            </a:br>
            <a:r>
              <a:rPr lang="en-GB" sz="2400" dirty="0" smtClean="0">
                <a:latin typeface="Century Gothic" panose="020B0502020202020204" pitchFamily="34" charset="0"/>
              </a:rPr>
              <a:t/>
            </a:r>
            <a:br>
              <a:rPr lang="en-GB" sz="2400" dirty="0" smtClean="0">
                <a:latin typeface="Century Gothic" panose="020B0502020202020204" pitchFamily="34" charset="0"/>
              </a:rPr>
            </a:br>
            <a:r>
              <a:rPr lang="en-GB" sz="2400" dirty="0" smtClean="0">
                <a:latin typeface="Century Gothic" panose="020B0502020202020204" pitchFamily="34" charset="0"/>
              </a:rPr>
              <a:t/>
            </a:r>
            <a:br>
              <a:rPr lang="en-GB" sz="2400" dirty="0" smtClean="0">
                <a:latin typeface="Century Gothic" panose="020B0502020202020204" pitchFamily="34" charset="0"/>
              </a:rPr>
            </a:br>
            <a:r>
              <a:rPr lang="en-GB" sz="2400" dirty="0" smtClean="0">
                <a:latin typeface="Century Gothic" panose="020B0502020202020204" pitchFamily="34" charset="0"/>
              </a:rPr>
              <a:t>The moral of this story is that </a:t>
            </a:r>
            <a:r>
              <a:rPr lang="en-GB" sz="2400" b="1" dirty="0" smtClean="0">
                <a:latin typeface="Century Gothic" panose="020B0502020202020204" pitchFamily="34" charset="0"/>
              </a:rPr>
              <a:t>the truth always comes out</a:t>
            </a:r>
            <a:r>
              <a:rPr lang="en-GB" sz="2400" dirty="0" smtClean="0">
                <a:latin typeface="Century Gothic" panose="020B0502020202020204" pitchFamily="34" charset="0"/>
              </a:rPr>
              <a:t>, </a:t>
            </a:r>
            <a:br>
              <a:rPr lang="en-GB" sz="2400" dirty="0" smtClean="0">
                <a:latin typeface="Century Gothic" panose="020B0502020202020204" pitchFamily="34" charset="0"/>
              </a:rPr>
            </a:br>
            <a:r>
              <a:rPr lang="en-GB" sz="2400" dirty="0" smtClean="0">
                <a:latin typeface="Century Gothic" panose="020B0502020202020204" pitchFamily="34" charset="0"/>
              </a:rPr>
              <a:t>no matter what.  </a:t>
            </a:r>
            <a:br>
              <a:rPr lang="en-GB" sz="2400" dirty="0" smtClean="0">
                <a:latin typeface="Century Gothic" panose="020B0502020202020204" pitchFamily="34" charset="0"/>
              </a:rPr>
            </a:br>
            <a:r>
              <a:rPr lang="en-GB" sz="2400" dirty="0">
                <a:latin typeface="Century Gothic" panose="020B0502020202020204" pitchFamily="34" charset="0"/>
              </a:rPr>
              <a:t/>
            </a:r>
            <a:br>
              <a:rPr lang="en-GB" sz="2400" dirty="0">
                <a:latin typeface="Century Gothic" panose="020B0502020202020204" pitchFamily="34" charset="0"/>
              </a:rPr>
            </a:br>
            <a:r>
              <a:rPr lang="en-GB" sz="2400" dirty="0" smtClean="0">
                <a:latin typeface="Century Gothic" panose="020B0502020202020204" pitchFamily="34" charset="0"/>
              </a:rPr>
              <a:t>Especially if there are any </a:t>
            </a:r>
            <a:r>
              <a:rPr lang="en-GB" sz="2400" b="1" dirty="0" smtClean="0">
                <a:latin typeface="Century Gothic" panose="020B0502020202020204" pitchFamily="34" charset="0"/>
              </a:rPr>
              <a:t>clues left behind</a:t>
            </a:r>
            <a:r>
              <a:rPr lang="en-GB" sz="2400" dirty="0" smtClean="0">
                <a:latin typeface="Century Gothic" panose="020B0502020202020204" pitchFamily="34" charset="0"/>
              </a:rPr>
              <a:t>, for </a:t>
            </a:r>
            <a:r>
              <a:rPr lang="en-GB" sz="2400" b="1" dirty="0" smtClean="0">
                <a:solidFill>
                  <a:srgbClr val="FF0000"/>
                </a:solidFill>
                <a:latin typeface="Century Gothic" panose="020B0502020202020204" pitchFamily="34" charset="0"/>
              </a:rPr>
              <a:t>logical thinkers </a:t>
            </a:r>
            <a:r>
              <a:rPr lang="en-GB" sz="2400" dirty="0" smtClean="0">
                <a:latin typeface="Century Gothic" panose="020B0502020202020204" pitchFamily="34" charset="0"/>
              </a:rPr>
              <a:t>to work out.  </a:t>
            </a:r>
            <a:br>
              <a:rPr lang="en-GB" sz="2400" dirty="0" smtClean="0">
                <a:latin typeface="Century Gothic" panose="020B0502020202020204" pitchFamily="34" charset="0"/>
              </a:rPr>
            </a:br>
            <a:r>
              <a:rPr lang="en-GB" sz="2400" dirty="0">
                <a:latin typeface="Century Gothic" panose="020B0502020202020204" pitchFamily="34" charset="0"/>
              </a:rPr>
              <a:t/>
            </a:r>
            <a:br>
              <a:rPr lang="en-GB" sz="2400" dirty="0">
                <a:latin typeface="Century Gothic" panose="020B0502020202020204" pitchFamily="34" charset="0"/>
              </a:rPr>
            </a:br>
            <a:r>
              <a:rPr lang="en-GB" sz="2400" dirty="0" smtClean="0">
                <a:latin typeface="Century Gothic" panose="020B0502020202020204" pitchFamily="34" charset="0"/>
              </a:rPr>
              <a:t>And you </a:t>
            </a:r>
            <a:r>
              <a:rPr lang="en-GB" sz="2400" b="1" dirty="0" smtClean="0">
                <a:latin typeface="Century Gothic" panose="020B0502020202020204" pitchFamily="34" charset="0"/>
              </a:rPr>
              <a:t>use</a:t>
            </a:r>
            <a:r>
              <a:rPr lang="en-GB" sz="2400" dirty="0" smtClean="0">
                <a:latin typeface="Century Gothic" panose="020B0502020202020204" pitchFamily="34" charset="0"/>
              </a:rPr>
              <a:t> a bit of </a:t>
            </a:r>
            <a:r>
              <a:rPr lang="en-GB" sz="2400" b="1" dirty="0" smtClean="0">
                <a:solidFill>
                  <a:srgbClr val="FF0000"/>
                </a:solidFill>
                <a:latin typeface="Century Gothic" panose="020B0502020202020204" pitchFamily="34" charset="0"/>
              </a:rPr>
              <a:t>logic</a:t>
            </a:r>
            <a:r>
              <a:rPr lang="en-GB" sz="2400" b="1" dirty="0" smtClean="0">
                <a:latin typeface="Century Gothic" panose="020B0502020202020204" pitchFamily="34" charset="0"/>
              </a:rPr>
              <a:t>.  </a:t>
            </a:r>
            <a:br>
              <a:rPr lang="en-GB" sz="2400" b="1" dirty="0" smtClean="0">
                <a:latin typeface="Century Gothic" panose="020B0502020202020204" pitchFamily="34" charset="0"/>
              </a:rPr>
            </a:br>
            <a:r>
              <a:rPr lang="en-GB" sz="2400" b="1" dirty="0" smtClean="0">
                <a:latin typeface="Century Gothic" panose="020B0502020202020204" pitchFamily="34" charset="0"/>
              </a:rPr>
              <a:t/>
            </a:r>
            <a:br>
              <a:rPr lang="en-GB" sz="2400" b="1" dirty="0" smtClean="0">
                <a:latin typeface="Century Gothic" panose="020B0502020202020204" pitchFamily="34" charset="0"/>
              </a:rPr>
            </a:br>
            <a:r>
              <a:rPr lang="en-GB" sz="2400" b="1" dirty="0" smtClean="0">
                <a:solidFill>
                  <a:srgbClr val="FF0000"/>
                </a:solidFill>
                <a:latin typeface="Century Gothic" panose="020B0502020202020204" pitchFamily="34" charset="0"/>
              </a:rPr>
              <a:t>Boolean logic</a:t>
            </a:r>
            <a:r>
              <a:rPr lang="en-GB" sz="2400" dirty="0" smtClean="0">
                <a:latin typeface="Century Gothic" panose="020B0502020202020204" pitchFamily="34" charset="0"/>
              </a:rPr>
              <a:t>, of course!</a:t>
            </a:r>
            <a:br>
              <a:rPr lang="en-GB" sz="2400" dirty="0" smtClean="0">
                <a:latin typeface="Century Gothic" panose="020B0502020202020204" pitchFamily="34" charset="0"/>
              </a:rPr>
            </a:br>
            <a:r>
              <a:rPr lang="en-GB" sz="2400" dirty="0">
                <a:latin typeface="Century Gothic" panose="020B0502020202020204" pitchFamily="34" charset="0"/>
              </a:rPr>
              <a:t/>
            </a:r>
            <a:br>
              <a:rPr lang="en-GB" sz="2400" dirty="0">
                <a:latin typeface="Century Gothic" panose="020B0502020202020204" pitchFamily="34" charset="0"/>
              </a:rPr>
            </a:br>
            <a:r>
              <a:rPr lang="en-GB" sz="2400" dirty="0" smtClean="0">
                <a:latin typeface="Century Gothic" panose="020B0502020202020204" pitchFamily="34" charset="0"/>
              </a:rPr>
              <a:t>Thank you, George!</a:t>
            </a:r>
            <a:endParaRPr lang="en-GB" sz="2400" dirty="0">
              <a:latin typeface="Century Gothic" panose="020B0502020202020204" pitchFamily="34" charset="0"/>
            </a:endParaRPr>
          </a:p>
        </p:txBody>
      </p:sp>
      <p:pic>
        <p:nvPicPr>
          <p:cNvPr id="10242"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485569" y="3943782"/>
            <a:ext cx="2141985" cy="287026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 name="Oval Callout 2"/>
          <p:cNvSpPr/>
          <p:nvPr/>
        </p:nvSpPr>
        <p:spPr>
          <a:xfrm>
            <a:off x="3923929" y="3861048"/>
            <a:ext cx="2367946" cy="2736304"/>
          </a:xfrm>
          <a:prstGeom prst="wedgeEllipseCallout">
            <a:avLst>
              <a:gd name="adj1" fmla="val 86763"/>
              <a:gd name="adj2" fmla="val -2490"/>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GB" dirty="0">
              <a:solidFill>
                <a:schemeClr val="tx1"/>
              </a:solidFill>
            </a:endParaRPr>
          </a:p>
        </p:txBody>
      </p:sp>
      <p:sp>
        <p:nvSpPr>
          <p:cNvPr id="4" name="TextBox 3"/>
          <p:cNvSpPr txBox="1"/>
          <p:nvPr/>
        </p:nvSpPr>
        <p:spPr>
          <a:xfrm>
            <a:off x="4427984" y="4077072"/>
            <a:ext cx="1512168" cy="2308324"/>
          </a:xfrm>
          <a:prstGeom prst="rect">
            <a:avLst/>
          </a:prstGeom>
          <a:noFill/>
        </p:spPr>
        <p:txBody>
          <a:bodyPr wrap="square" rtlCol="0">
            <a:spAutoFit/>
          </a:bodyPr>
          <a:lstStyle/>
          <a:p>
            <a:r>
              <a:rPr lang="en-GB" sz="2400" dirty="0" smtClean="0"/>
              <a:t>Thanks!  But it was not really </a:t>
            </a:r>
            <a:r>
              <a:rPr lang="en-GB" sz="2400" b="1" dirty="0" smtClean="0"/>
              <a:t>me.   </a:t>
            </a:r>
            <a:r>
              <a:rPr lang="en-GB" sz="2400" dirty="0"/>
              <a:t>I</a:t>
            </a:r>
            <a:r>
              <a:rPr lang="en-GB" sz="2400" dirty="0" smtClean="0"/>
              <a:t>t was my </a:t>
            </a:r>
            <a:r>
              <a:rPr lang="en-GB" sz="2400" b="1" dirty="0" smtClean="0">
                <a:solidFill>
                  <a:srgbClr val="FF0000"/>
                </a:solidFill>
              </a:rPr>
              <a:t>logic.</a:t>
            </a:r>
            <a:endParaRPr lang="en-GB" sz="2400" b="1" dirty="0">
              <a:solidFill>
                <a:srgbClr val="FF0000"/>
              </a:solidFill>
            </a:endParaRPr>
          </a:p>
        </p:txBody>
      </p:sp>
      <p:sp>
        <p:nvSpPr>
          <p:cNvPr id="5" name="Oval Callout 4"/>
          <p:cNvSpPr/>
          <p:nvPr/>
        </p:nvSpPr>
        <p:spPr>
          <a:xfrm>
            <a:off x="4247964" y="1124744"/>
            <a:ext cx="1872208" cy="1152127"/>
          </a:xfrm>
          <a:prstGeom prst="wedgeEllipseCallout">
            <a:avLst>
              <a:gd name="adj1" fmla="val 125625"/>
              <a:gd name="adj2" fmla="val -11788"/>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Sorry</a:t>
            </a:r>
            <a:endParaRPr lang="en-GB" dirty="0"/>
          </a:p>
        </p:txBody>
      </p:sp>
      <p:sp>
        <p:nvSpPr>
          <p:cNvPr id="7" name="TextBox 6"/>
          <p:cNvSpPr txBox="1"/>
          <p:nvPr/>
        </p:nvSpPr>
        <p:spPr>
          <a:xfrm>
            <a:off x="4572000" y="1484784"/>
            <a:ext cx="1548172" cy="369332"/>
          </a:xfrm>
          <a:prstGeom prst="rect">
            <a:avLst/>
          </a:prstGeom>
          <a:noFill/>
        </p:spPr>
        <p:txBody>
          <a:bodyPr wrap="square" rtlCol="0">
            <a:spAutoFit/>
          </a:bodyPr>
          <a:lstStyle/>
          <a:p>
            <a:r>
              <a:rPr lang="en-GB" dirty="0" smtClean="0"/>
              <a:t>Sorry, Maisy!</a:t>
            </a:r>
            <a:endParaRPr lang="en-GB" dirty="0"/>
          </a:p>
        </p:txBody>
      </p:sp>
      <p:pic>
        <p:nvPicPr>
          <p:cNvPr id="11" name="Picture 10"/>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flipH="1">
            <a:off x="7806945" y="3079198"/>
            <a:ext cx="1155874" cy="72764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2" name="Oval Callout 11"/>
          <p:cNvSpPr/>
          <p:nvPr/>
        </p:nvSpPr>
        <p:spPr>
          <a:xfrm>
            <a:off x="3347864" y="2780928"/>
            <a:ext cx="3448067" cy="662091"/>
          </a:xfrm>
          <a:prstGeom prst="wedgeEllipseCallout">
            <a:avLst>
              <a:gd name="adj1" fmla="val 78854"/>
              <a:gd name="adj2" fmla="val 35303"/>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GB" dirty="0">
              <a:solidFill>
                <a:schemeClr val="tx1"/>
              </a:solidFill>
            </a:endParaRPr>
          </a:p>
        </p:txBody>
      </p:sp>
      <p:sp>
        <p:nvSpPr>
          <p:cNvPr id="8" name="TextBox 7"/>
          <p:cNvSpPr txBox="1"/>
          <p:nvPr/>
        </p:nvSpPr>
        <p:spPr>
          <a:xfrm>
            <a:off x="3469471" y="2936682"/>
            <a:ext cx="3204852" cy="369332"/>
          </a:xfrm>
          <a:prstGeom prst="rect">
            <a:avLst/>
          </a:prstGeom>
          <a:noFill/>
        </p:spPr>
        <p:txBody>
          <a:bodyPr wrap="none" rtlCol="0">
            <a:spAutoFit/>
          </a:bodyPr>
          <a:lstStyle/>
          <a:p>
            <a:r>
              <a:rPr lang="en-GB" dirty="0" smtClean="0"/>
              <a:t>You should always tell the truth!</a:t>
            </a:r>
            <a:endParaRPr lang="en-GB" dirty="0"/>
          </a:p>
        </p:txBody>
      </p:sp>
    </p:spTree>
    <p:extLst>
      <p:ext uri="{BB962C8B-B14F-4D97-AF65-F5344CB8AC3E}">
        <p14:creationId xmlns:p14="http://schemas.microsoft.com/office/powerpoint/2010/main" val="428748337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99592" y="4581128"/>
            <a:ext cx="7200800" cy="1656184"/>
          </a:xfrm>
        </p:spPr>
        <p:txBody>
          <a:bodyPr>
            <a:normAutofit fontScale="92500"/>
          </a:bodyPr>
          <a:lstStyle/>
          <a:p>
            <a:pPr marL="0" indent="0">
              <a:buNone/>
            </a:pPr>
            <a:endParaRPr lang="en-GB" dirty="0" smtClean="0"/>
          </a:p>
          <a:p>
            <a:pPr marL="0" indent="0">
              <a:buNone/>
            </a:pPr>
            <a:r>
              <a:rPr lang="en-GB" dirty="0" smtClean="0"/>
              <a:t>Maisy is a real dog, who lives with Beth in </a:t>
            </a:r>
          </a:p>
          <a:p>
            <a:pPr marL="0" indent="0">
              <a:buNone/>
            </a:pPr>
            <a:r>
              <a:rPr lang="en-GB" dirty="0" smtClean="0"/>
              <a:t>south London, and she actually likes cheese! </a:t>
            </a:r>
            <a:endParaRPr lang="en-GB" dirty="0"/>
          </a:p>
        </p:txBody>
      </p:sp>
      <p:pic>
        <p:nvPicPr>
          <p:cNvPr id="1026" name="Picture 2" descr="C:\Users\owner\Documents\Koda folder\Photos\IMG_0670.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131198" y="297126"/>
            <a:ext cx="5711887" cy="4284002"/>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flipH="1">
            <a:off x="3838" y="1556792"/>
            <a:ext cx="3128421" cy="223569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44066871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30026"/>
          </a:xfrm>
        </p:spPr>
        <p:txBody>
          <a:bodyPr>
            <a:normAutofit fontScale="90000"/>
          </a:bodyPr>
          <a:lstStyle/>
          <a:p>
            <a:pPr algn="l"/>
            <a:r>
              <a:rPr lang="en-GB" dirty="0" smtClean="0"/>
              <a:t/>
            </a:r>
            <a:br>
              <a:rPr lang="en-GB" dirty="0" smtClean="0"/>
            </a:br>
            <a:r>
              <a:rPr lang="en-GB" dirty="0"/>
              <a:t/>
            </a:r>
            <a:br>
              <a:rPr lang="en-GB" dirty="0"/>
            </a:br>
            <a:r>
              <a:rPr lang="en-GB" dirty="0" smtClean="0"/>
              <a:t/>
            </a:r>
            <a:br>
              <a:rPr lang="en-GB" dirty="0" smtClean="0"/>
            </a:br>
            <a:r>
              <a:rPr lang="en-GB" dirty="0" smtClean="0"/>
              <a:t/>
            </a:r>
            <a:br>
              <a:rPr lang="en-GB" dirty="0" smtClean="0"/>
            </a:br>
            <a:r>
              <a:rPr lang="en-GB" dirty="0"/>
              <a:t/>
            </a:r>
            <a:br>
              <a:rPr lang="en-GB" dirty="0"/>
            </a:br>
            <a:r>
              <a:rPr lang="en-GB" sz="2800" dirty="0" smtClean="0"/>
              <a:t>Did </a:t>
            </a:r>
            <a:r>
              <a:rPr lang="en-GB" sz="2800" dirty="0"/>
              <a:t>you know? </a:t>
            </a:r>
            <a:r>
              <a:rPr lang="en-GB" sz="2800" dirty="0" smtClean="0"/>
              <a:t/>
            </a:r>
            <a:br>
              <a:rPr lang="en-GB" sz="2800" dirty="0" smtClean="0"/>
            </a:br>
            <a:r>
              <a:rPr lang="en-GB" sz="2800" dirty="0" smtClean="0"/>
              <a:t/>
            </a:r>
            <a:br>
              <a:rPr lang="en-GB" sz="2800" dirty="0" smtClean="0"/>
            </a:br>
            <a:r>
              <a:rPr lang="en-GB" sz="2800" dirty="0" smtClean="0"/>
              <a:t>Whenever </a:t>
            </a:r>
            <a:r>
              <a:rPr lang="en-GB" sz="2800" dirty="0"/>
              <a:t>you use </a:t>
            </a:r>
            <a:r>
              <a:rPr lang="en-GB" sz="2800" dirty="0" smtClean="0"/>
              <a:t>Google to search the </a:t>
            </a:r>
            <a:r>
              <a:rPr lang="en-GB" sz="2800" dirty="0"/>
              <a:t>Internet, Google automatically adds an invisible </a:t>
            </a:r>
            <a:r>
              <a:rPr lang="en-GB" sz="2800" b="1" dirty="0">
                <a:solidFill>
                  <a:srgbClr val="FF0000"/>
                </a:solidFill>
              </a:rPr>
              <a:t>Boolean AND </a:t>
            </a:r>
            <a:r>
              <a:rPr lang="en-GB" sz="2800" dirty="0"/>
              <a:t>between the words in your </a:t>
            </a:r>
            <a:r>
              <a:rPr lang="en-GB" sz="2800" dirty="0" smtClean="0"/>
              <a:t>search?  </a:t>
            </a:r>
            <a:r>
              <a:rPr lang="en-GB" sz="2800" b="1" dirty="0" smtClean="0"/>
              <a:t>Tapping the space bar </a:t>
            </a:r>
            <a:r>
              <a:rPr lang="en-GB" sz="2800" dirty="0" smtClean="0"/>
              <a:t>between the words </a:t>
            </a:r>
            <a:r>
              <a:rPr lang="en-GB" sz="2800" b="1" dirty="0" smtClean="0"/>
              <a:t>adds </a:t>
            </a:r>
            <a:r>
              <a:rPr lang="en-GB" sz="2800" b="1" dirty="0" smtClean="0">
                <a:solidFill>
                  <a:srgbClr val="FF0000"/>
                </a:solidFill>
              </a:rPr>
              <a:t>a Boolean AND</a:t>
            </a:r>
            <a:r>
              <a:rPr lang="en-GB" sz="2800" dirty="0" smtClean="0"/>
              <a:t>! </a:t>
            </a:r>
            <a:br>
              <a:rPr lang="en-GB" sz="2800" dirty="0" smtClean="0"/>
            </a:br>
            <a:r>
              <a:rPr lang="en-GB" sz="2800" dirty="0" smtClean="0"/>
              <a:t>Every time!</a:t>
            </a:r>
            <a:r>
              <a:rPr lang="en-GB" sz="2800" dirty="0"/>
              <a:t/>
            </a:r>
            <a:br>
              <a:rPr lang="en-GB" sz="2800" dirty="0"/>
            </a:br>
            <a:r>
              <a:rPr lang="en-GB" sz="2800" dirty="0" smtClean="0"/>
              <a:t>(</a:t>
            </a:r>
            <a:r>
              <a:rPr lang="en-GB" sz="2700" dirty="0" smtClean="0"/>
              <a:t>http</a:t>
            </a:r>
            <a:r>
              <a:rPr lang="en-GB" sz="2700" dirty="0"/>
              <a:t>://</a:t>
            </a:r>
            <a:r>
              <a:rPr lang="en-GB" sz="2700" dirty="0" smtClean="0"/>
              <a:t>libguides.mit.edu/c.php?g=175963&amp;p=1158594)</a:t>
            </a:r>
            <a:endParaRPr lang="en-GB" sz="2700" dirty="0"/>
          </a:p>
        </p:txBody>
      </p:sp>
      <p:sp>
        <p:nvSpPr>
          <p:cNvPr id="4" name="Rectangle 3"/>
          <p:cNvSpPr/>
          <p:nvPr/>
        </p:nvSpPr>
        <p:spPr>
          <a:xfrm>
            <a:off x="539552" y="3645024"/>
            <a:ext cx="5688632" cy="2677656"/>
          </a:xfrm>
          <a:prstGeom prst="rect">
            <a:avLst/>
          </a:prstGeom>
        </p:spPr>
        <p:txBody>
          <a:bodyPr wrap="square">
            <a:spAutoFit/>
          </a:bodyPr>
          <a:lstStyle/>
          <a:p>
            <a:r>
              <a:rPr lang="en-GB" sz="2400" b="1" dirty="0">
                <a:solidFill>
                  <a:srgbClr val="FF0000"/>
                </a:solidFill>
                <a:latin typeface="Century Gothic" panose="020B0502020202020204" pitchFamily="34" charset="0"/>
              </a:rPr>
              <a:t>George Boole </a:t>
            </a:r>
            <a:r>
              <a:rPr lang="en-GB" sz="2400" dirty="0">
                <a:latin typeface="Century Gothic" panose="020B0502020202020204" pitchFamily="34" charset="0"/>
              </a:rPr>
              <a:t>was an English mathematician, educator, philosopher, and logician. He wrote about equations and logic.  He is best known as the author of “The Laws of Thought” which contains his </a:t>
            </a:r>
            <a:r>
              <a:rPr lang="en-GB" sz="2400" b="1" dirty="0">
                <a:solidFill>
                  <a:srgbClr val="FF0000"/>
                </a:solidFill>
                <a:latin typeface="Century Gothic" panose="020B0502020202020204" pitchFamily="34" charset="0"/>
              </a:rPr>
              <a:t>Boolean algebra</a:t>
            </a:r>
            <a:r>
              <a:rPr lang="en-GB" sz="2400" dirty="0">
                <a:latin typeface="Century Gothic" panose="020B0502020202020204" pitchFamily="34" charset="0"/>
              </a:rPr>
              <a:t>, a part of maths.</a:t>
            </a:r>
            <a:endParaRPr lang="en-GB" sz="2400" dirty="0"/>
          </a:p>
        </p:txBody>
      </p:sp>
      <p:pic>
        <p:nvPicPr>
          <p:cNvPr id="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485569" y="3645024"/>
            <a:ext cx="2364939" cy="316901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15740120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323528" y="116632"/>
            <a:ext cx="8712968" cy="1200329"/>
          </a:xfrm>
          <a:prstGeom prst="rect">
            <a:avLst/>
          </a:prstGeom>
          <a:noFill/>
        </p:spPr>
        <p:txBody>
          <a:bodyPr wrap="square" rtlCol="0">
            <a:spAutoFit/>
          </a:bodyPr>
          <a:lstStyle/>
          <a:p>
            <a:r>
              <a:rPr lang="en-GB" sz="3600" dirty="0" smtClean="0"/>
              <a:t>This is Malika, also real.  She is a Russian Blue cat.  But she is neither Russian, nor blue…..</a:t>
            </a:r>
            <a:endParaRPr lang="en-GB" sz="3600" dirty="0"/>
          </a:p>
        </p:txBody>
      </p:sp>
      <p:pic>
        <p:nvPicPr>
          <p:cNvPr id="1026" name="Picture 2" descr="C:\Users\owner\Documents\Justine's cat Malika\Cat 2.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90433" y="1700808"/>
            <a:ext cx="4896545" cy="4896545"/>
          </a:xfrm>
          <a:prstGeom prst="rect">
            <a:avLst/>
          </a:prstGeom>
          <a:noFill/>
          <a:extLst>
            <a:ext uri="{909E8E84-426E-40DD-AFC4-6F175D3DCCD1}">
              <a14:hiddenFill xmlns:a14="http://schemas.microsoft.com/office/drawing/2010/main">
                <a:solidFill>
                  <a:srgbClr val="FFFFFF"/>
                </a:solidFill>
              </a14:hiddenFill>
            </a:ext>
          </a:extLst>
        </p:spPr>
      </p:pic>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372200" y="1700808"/>
            <a:ext cx="2187936" cy="157289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extBox 1"/>
          <p:cNvSpPr txBox="1"/>
          <p:nvPr/>
        </p:nvSpPr>
        <p:spPr>
          <a:xfrm>
            <a:off x="5364089" y="3273702"/>
            <a:ext cx="3672408" cy="2308324"/>
          </a:xfrm>
          <a:prstGeom prst="rect">
            <a:avLst/>
          </a:prstGeom>
          <a:noFill/>
        </p:spPr>
        <p:txBody>
          <a:bodyPr wrap="square" rtlCol="0">
            <a:spAutoFit/>
          </a:bodyPr>
          <a:lstStyle/>
          <a:p>
            <a:r>
              <a:rPr lang="en-GB" sz="3600" dirty="0">
                <a:latin typeface="Calibri" panose="020F0502020204030204" pitchFamily="34" charset="0"/>
              </a:rPr>
              <a:t>Storm is a fictional (made up) friend to Maisy.</a:t>
            </a:r>
            <a:br>
              <a:rPr lang="en-GB" sz="3600" dirty="0">
                <a:latin typeface="Calibri" panose="020F0502020204030204" pitchFamily="34" charset="0"/>
              </a:rPr>
            </a:br>
            <a:r>
              <a:rPr lang="en-GB" dirty="0"/>
              <a:t/>
            </a:r>
            <a:br>
              <a:rPr lang="en-GB" dirty="0"/>
            </a:br>
            <a:endParaRPr lang="en-GB" dirty="0"/>
          </a:p>
        </p:txBody>
      </p:sp>
      <p:pic>
        <p:nvPicPr>
          <p:cNvPr id="7"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flipH="1">
            <a:off x="6372200" y="5234365"/>
            <a:ext cx="2127754" cy="152068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23492649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332656"/>
            <a:ext cx="8229600" cy="1084982"/>
          </a:xfrm>
        </p:spPr>
        <p:txBody>
          <a:bodyPr>
            <a:noAutofit/>
          </a:bodyPr>
          <a:lstStyle/>
          <a:p>
            <a:pPr algn="l"/>
            <a:r>
              <a:rPr lang="en-GB" sz="2400" dirty="0" smtClean="0">
                <a:latin typeface="Century Gothic" panose="020B0502020202020204" pitchFamily="34" charset="0"/>
              </a:rPr>
              <a:t/>
            </a:r>
            <a:br>
              <a:rPr lang="en-GB" sz="2400" dirty="0" smtClean="0">
                <a:latin typeface="Century Gothic" panose="020B0502020202020204" pitchFamily="34" charset="0"/>
              </a:rPr>
            </a:br>
            <a:r>
              <a:rPr lang="en-GB" sz="2400" dirty="0" smtClean="0">
                <a:latin typeface="Century Gothic" panose="020B0502020202020204" pitchFamily="34" charset="0"/>
              </a:rPr>
              <a:t/>
            </a:r>
            <a:br>
              <a:rPr lang="en-GB" sz="2400" dirty="0" smtClean="0">
                <a:latin typeface="Century Gothic" panose="020B0502020202020204" pitchFamily="34" charset="0"/>
              </a:rPr>
            </a:br>
            <a:r>
              <a:rPr lang="en-GB" sz="2400" dirty="0">
                <a:latin typeface="Century Gothic" panose="020B0502020202020204" pitchFamily="34" charset="0"/>
              </a:rPr>
              <a:t/>
            </a:r>
            <a:br>
              <a:rPr lang="en-GB" sz="2400" dirty="0">
                <a:latin typeface="Century Gothic" panose="020B0502020202020204" pitchFamily="34" charset="0"/>
              </a:rPr>
            </a:br>
            <a:r>
              <a:rPr lang="en-GB" sz="2400" dirty="0" smtClean="0">
                <a:latin typeface="Century Gothic" panose="020B0502020202020204" pitchFamily="34" charset="0"/>
              </a:rPr>
              <a:t/>
            </a:r>
            <a:br>
              <a:rPr lang="en-GB" sz="2400" dirty="0" smtClean="0">
                <a:latin typeface="Century Gothic" panose="020B0502020202020204" pitchFamily="34" charset="0"/>
              </a:rPr>
            </a:br>
            <a:r>
              <a:rPr lang="en-GB" sz="2400" dirty="0" smtClean="0">
                <a:latin typeface="Century Gothic" panose="020B0502020202020204" pitchFamily="34" charset="0"/>
              </a:rPr>
              <a:t>Maisy arrived home from her walk in the park.  She hoped to find her dinner waiting for her in her bowl, as usual. The nice old lady, called Jean, who looked after her, always put her dinner in her dog bowl.  Maisy really loves cheese.</a:t>
            </a:r>
            <a:endParaRPr lang="en-GB" sz="2400" dirty="0">
              <a:latin typeface="Century Gothic" panose="020B0502020202020204" pitchFamily="34" charset="0"/>
            </a:endParaRPr>
          </a:p>
        </p:txBody>
      </p:sp>
      <p:pic>
        <p:nvPicPr>
          <p:cNvPr id="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63688" y="3140968"/>
            <a:ext cx="3543366" cy="253223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6" name="Picture 2" descr="Image result for free clipart cheese">
            <a:hlinkClick r:id="rId3"/>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710889" y="2852936"/>
            <a:ext cx="1122822" cy="963166"/>
          </a:xfrm>
          <a:prstGeom prst="rect">
            <a:avLst/>
          </a:prstGeom>
          <a:noFill/>
          <a:extLst>
            <a:ext uri="{909E8E84-426E-40DD-AFC4-6F175D3DCCD1}">
              <a14:hiddenFill xmlns:a14="http://schemas.microsoft.com/office/drawing/2010/main">
                <a:solidFill>
                  <a:srgbClr val="FFFFFF"/>
                </a:solidFill>
              </a14:hiddenFill>
            </a:ext>
          </a:extLst>
        </p:spPr>
      </p:pic>
      <p:sp>
        <p:nvSpPr>
          <p:cNvPr id="2" name="Cloud Callout 1"/>
          <p:cNvSpPr/>
          <p:nvPr/>
        </p:nvSpPr>
        <p:spPr>
          <a:xfrm>
            <a:off x="5580112" y="2420888"/>
            <a:ext cx="3168352" cy="3384376"/>
          </a:xfrm>
          <a:prstGeom prst="cloudCallout">
            <a:avLst>
              <a:gd name="adj1" fmla="val -79233"/>
              <a:gd name="adj2" fmla="val -19514"/>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7" name="Picture 4" descr="Image result for free clipart dog bowl">
            <a:hlinkClick r:id="rId5"/>
          </p:cNvPr>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6073506" y="3334519"/>
            <a:ext cx="1855778" cy="1631589"/>
          </a:xfrm>
          <a:prstGeom prst="rect">
            <a:avLst/>
          </a:prstGeom>
          <a:noFill/>
          <a:extLst>
            <a:ext uri="{909E8E84-426E-40DD-AFC4-6F175D3DCCD1}">
              <a14:hiddenFill xmlns:a14="http://schemas.microsoft.com/office/drawing/2010/main">
                <a:solidFill>
                  <a:srgbClr val="FFFFFF"/>
                </a:solidFill>
              </a14:hiddenFill>
            </a:ext>
          </a:extLst>
        </p:spPr>
      </p:pic>
      <p:pic>
        <p:nvPicPr>
          <p:cNvPr id="1026" name="Picture 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rot="21337394">
            <a:off x="6599420" y="3364146"/>
            <a:ext cx="803947" cy="71981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 name="TextBox 2"/>
          <p:cNvSpPr txBox="1"/>
          <p:nvPr/>
        </p:nvSpPr>
        <p:spPr>
          <a:xfrm>
            <a:off x="6573126" y="4869160"/>
            <a:ext cx="1044260" cy="584775"/>
          </a:xfrm>
          <a:prstGeom prst="rect">
            <a:avLst/>
          </a:prstGeom>
          <a:noFill/>
        </p:spPr>
        <p:txBody>
          <a:bodyPr wrap="square" rtlCol="0">
            <a:spAutoFit/>
          </a:bodyPr>
          <a:lstStyle/>
          <a:p>
            <a:r>
              <a:rPr lang="en-GB" sz="3200" dirty="0" smtClean="0"/>
              <a:t>Yum!</a:t>
            </a:r>
            <a:endParaRPr lang="en-GB" sz="3200" dirty="0"/>
          </a:p>
        </p:txBody>
      </p:sp>
    </p:spTree>
    <p:extLst>
      <p:ext uri="{BB962C8B-B14F-4D97-AF65-F5344CB8AC3E}">
        <p14:creationId xmlns:p14="http://schemas.microsoft.com/office/powerpoint/2010/main" val="76134702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1560" y="404664"/>
            <a:ext cx="8229600" cy="1143000"/>
          </a:xfrm>
        </p:spPr>
        <p:txBody>
          <a:bodyPr>
            <a:normAutofit fontScale="90000"/>
          </a:bodyPr>
          <a:lstStyle/>
          <a:p>
            <a:pPr algn="l"/>
            <a:r>
              <a:rPr lang="en-GB" dirty="0" smtClean="0">
                <a:latin typeface="Century Gothic" panose="020B0502020202020204" pitchFamily="34" charset="0"/>
              </a:rPr>
              <a:t/>
            </a:r>
            <a:br>
              <a:rPr lang="en-GB" dirty="0" smtClean="0">
                <a:latin typeface="Century Gothic" panose="020B0502020202020204" pitchFamily="34" charset="0"/>
              </a:rPr>
            </a:br>
            <a:r>
              <a:rPr lang="en-GB" sz="2700" dirty="0" smtClean="0">
                <a:latin typeface="Century Gothic" panose="020B0502020202020204" pitchFamily="34" charset="0"/>
              </a:rPr>
              <a:t>But when she looked for her dinner, her bowl was empty!  Where had the food gone</a:t>
            </a:r>
            <a:r>
              <a:rPr lang="en-GB" sz="2700" dirty="0" smtClean="0">
                <a:ea typeface="BatangChe" panose="02030609000101010101" pitchFamily="49" charset="-127"/>
              </a:rPr>
              <a:t>?</a:t>
            </a:r>
            <a:r>
              <a:rPr lang="en-GB" sz="2700" dirty="0" smtClean="0">
                <a:latin typeface="Century Gothic" panose="020B0502020202020204" pitchFamily="34" charset="0"/>
              </a:rPr>
              <a:t>  Maisy was shocked!  She knew that nice Jean would </a:t>
            </a:r>
            <a:r>
              <a:rPr lang="en-GB" sz="2700" b="1" dirty="0" smtClean="0">
                <a:latin typeface="Century Gothic" panose="020B0502020202020204" pitchFamily="34" charset="0"/>
              </a:rPr>
              <a:t>never</a:t>
            </a:r>
            <a:r>
              <a:rPr lang="en-GB" sz="2700" dirty="0" smtClean="0">
                <a:latin typeface="Century Gothic" panose="020B0502020202020204" pitchFamily="34" charset="0"/>
              </a:rPr>
              <a:t> forget to feed her.  This was a real mystery!</a:t>
            </a:r>
            <a:br>
              <a:rPr lang="en-GB" sz="2700" dirty="0" smtClean="0">
                <a:latin typeface="Century Gothic" panose="020B0502020202020204" pitchFamily="34" charset="0"/>
              </a:rPr>
            </a:br>
            <a:r>
              <a:rPr lang="en-GB" sz="2700" dirty="0" smtClean="0">
                <a:latin typeface="Century Gothic" panose="020B0502020202020204" pitchFamily="34" charset="0"/>
              </a:rPr>
              <a:t/>
            </a:r>
            <a:br>
              <a:rPr lang="en-GB" sz="2700" dirty="0" smtClean="0">
                <a:latin typeface="Century Gothic" panose="020B0502020202020204" pitchFamily="34" charset="0"/>
              </a:rPr>
            </a:br>
            <a:r>
              <a:rPr lang="en-GB" sz="2700" dirty="0" smtClean="0">
                <a:latin typeface="Century Gothic" panose="020B0502020202020204" pitchFamily="34" charset="0"/>
              </a:rPr>
              <a:t>But are there any clues here</a:t>
            </a:r>
            <a:r>
              <a:rPr lang="en-GB" sz="2700" dirty="0" smtClean="0">
                <a:latin typeface="Calibri" panose="020F0502020204030204" pitchFamily="34" charset="0"/>
              </a:rPr>
              <a:t>?</a:t>
            </a:r>
            <a:endParaRPr lang="en-GB" sz="2700" dirty="0">
              <a:latin typeface="Calibri" panose="020F0502020204030204" pitchFamily="34" charset="0"/>
            </a:endParaRPr>
          </a:p>
        </p:txBody>
      </p:sp>
      <p:pic>
        <p:nvPicPr>
          <p:cNvPr id="3" name="Picture 4" descr="Image result for free clipart dog bowl">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83768" y="3068960"/>
            <a:ext cx="3744416" cy="3292070"/>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2" descr="Related image">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7504" y="3068960"/>
            <a:ext cx="2650373" cy="1750583"/>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p:cNvSpPr txBox="1"/>
          <p:nvPr/>
        </p:nvSpPr>
        <p:spPr>
          <a:xfrm>
            <a:off x="6732240" y="5157192"/>
            <a:ext cx="2160240" cy="369332"/>
          </a:xfrm>
          <a:prstGeom prst="rect">
            <a:avLst/>
          </a:prstGeom>
          <a:noFill/>
        </p:spPr>
        <p:txBody>
          <a:bodyPr wrap="square" rtlCol="0">
            <a:spAutoFit/>
          </a:bodyPr>
          <a:lstStyle/>
          <a:p>
            <a:r>
              <a:rPr lang="en-GB" dirty="0"/>
              <a:t>S</a:t>
            </a:r>
            <a:r>
              <a:rPr lang="en-GB" dirty="0" smtClean="0"/>
              <a:t>hort black hairs…</a:t>
            </a:r>
            <a:endParaRPr lang="en-GB" dirty="0"/>
          </a:p>
        </p:txBody>
      </p:sp>
      <p:sp>
        <p:nvSpPr>
          <p:cNvPr id="5" name="TextBox 4"/>
          <p:cNvSpPr txBox="1"/>
          <p:nvPr/>
        </p:nvSpPr>
        <p:spPr>
          <a:xfrm>
            <a:off x="179512" y="4581128"/>
            <a:ext cx="1440160" cy="369332"/>
          </a:xfrm>
          <a:prstGeom prst="rect">
            <a:avLst/>
          </a:prstGeom>
          <a:noFill/>
        </p:spPr>
        <p:txBody>
          <a:bodyPr wrap="square" rtlCol="0">
            <a:spAutoFit/>
          </a:bodyPr>
          <a:lstStyle/>
          <a:p>
            <a:r>
              <a:rPr lang="en-GB" dirty="0" smtClean="0"/>
              <a:t>Footprints...</a:t>
            </a:r>
            <a:endParaRPr lang="en-GB" dirty="0"/>
          </a:p>
        </p:txBody>
      </p:sp>
      <p:sp>
        <p:nvSpPr>
          <p:cNvPr id="8" name="TextBox 7"/>
          <p:cNvSpPr txBox="1"/>
          <p:nvPr/>
        </p:nvSpPr>
        <p:spPr>
          <a:xfrm>
            <a:off x="3851920" y="5773904"/>
            <a:ext cx="1372171" cy="369332"/>
          </a:xfrm>
          <a:prstGeom prst="rect">
            <a:avLst/>
          </a:prstGeom>
          <a:noFill/>
        </p:spPr>
        <p:txBody>
          <a:bodyPr wrap="none" rtlCol="0">
            <a:spAutoFit/>
          </a:bodyPr>
          <a:lstStyle/>
          <a:p>
            <a:r>
              <a:rPr lang="en-GB" dirty="0" smtClean="0"/>
              <a:t>Empty bowl!</a:t>
            </a:r>
            <a:endParaRPr lang="en-GB" dirty="0"/>
          </a:p>
        </p:txBody>
      </p:sp>
      <p:pic>
        <p:nvPicPr>
          <p:cNvPr id="10" name="Picture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732240" y="3327081"/>
            <a:ext cx="1973588" cy="123434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91226986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260648"/>
            <a:ext cx="8229600" cy="1143000"/>
          </a:xfrm>
        </p:spPr>
        <p:txBody>
          <a:bodyPr>
            <a:noAutofit/>
          </a:bodyPr>
          <a:lstStyle/>
          <a:p>
            <a:pPr algn="l"/>
            <a:r>
              <a:rPr lang="en-GB" sz="3200" dirty="0" smtClean="0">
                <a:latin typeface="Century Gothic" panose="020B0502020202020204" pitchFamily="34" charset="0"/>
              </a:rPr>
              <a:t/>
            </a:r>
            <a:br>
              <a:rPr lang="en-GB" sz="3200" dirty="0" smtClean="0">
                <a:latin typeface="Century Gothic" panose="020B0502020202020204" pitchFamily="34" charset="0"/>
              </a:rPr>
            </a:br>
            <a:r>
              <a:rPr lang="en-GB" sz="3200" dirty="0">
                <a:latin typeface="Century Gothic" panose="020B0502020202020204" pitchFamily="34" charset="0"/>
              </a:rPr>
              <a:t/>
            </a:r>
            <a:br>
              <a:rPr lang="en-GB" sz="3200" dirty="0">
                <a:latin typeface="Century Gothic" panose="020B0502020202020204" pitchFamily="34" charset="0"/>
              </a:rPr>
            </a:br>
            <a:r>
              <a:rPr lang="en-GB" sz="3200" dirty="0" smtClean="0">
                <a:latin typeface="Century Gothic" panose="020B0502020202020204" pitchFamily="34" charset="0"/>
              </a:rPr>
              <a:t/>
            </a:r>
            <a:br>
              <a:rPr lang="en-GB" sz="3200" dirty="0" smtClean="0">
                <a:latin typeface="Century Gothic" panose="020B0502020202020204" pitchFamily="34" charset="0"/>
              </a:rPr>
            </a:br>
            <a:r>
              <a:rPr lang="en-GB" sz="2400" dirty="0" smtClean="0">
                <a:latin typeface="Century Gothic" panose="020B0502020202020204" pitchFamily="34" charset="0"/>
              </a:rPr>
              <a:t>Maisy then remembered that the last time Jean had not been able to feed her was when poor Jean had been ill.  Perhaps she was ill again.  Kind-hearted Maisy set off to check that Jean was all right.</a:t>
            </a:r>
            <a:endParaRPr lang="en-GB" sz="2400" dirty="0">
              <a:latin typeface="Century Gothic" panose="020B0502020202020204" pitchFamily="34" charset="0"/>
            </a:endParaRPr>
          </a:p>
        </p:txBody>
      </p:sp>
      <p:pic>
        <p:nvPicPr>
          <p:cNvPr id="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flipH="1">
            <a:off x="4283968" y="3140968"/>
            <a:ext cx="4032448" cy="288174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83837094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l"/>
            <a:r>
              <a:rPr lang="en-GB" sz="2800" dirty="0" smtClean="0">
                <a:latin typeface="Century Gothic" panose="020B0502020202020204" pitchFamily="34" charset="0"/>
              </a:rPr>
              <a:t/>
            </a:r>
            <a:br>
              <a:rPr lang="en-GB" sz="2800" dirty="0" smtClean="0">
                <a:latin typeface="Century Gothic" panose="020B0502020202020204" pitchFamily="34" charset="0"/>
              </a:rPr>
            </a:br>
            <a:r>
              <a:rPr lang="en-GB" sz="2800" dirty="0" smtClean="0">
                <a:latin typeface="Century Gothic" panose="020B0502020202020204" pitchFamily="34" charset="0"/>
              </a:rPr>
              <a:t/>
            </a:r>
            <a:br>
              <a:rPr lang="en-GB" sz="2800" dirty="0" smtClean="0">
                <a:latin typeface="Century Gothic" panose="020B0502020202020204" pitchFamily="34" charset="0"/>
              </a:rPr>
            </a:br>
            <a:r>
              <a:rPr lang="en-GB" sz="2800" dirty="0">
                <a:latin typeface="Century Gothic" panose="020B0502020202020204" pitchFamily="34" charset="0"/>
              </a:rPr>
              <a:t/>
            </a:r>
            <a:br>
              <a:rPr lang="en-GB" sz="2800" dirty="0">
                <a:latin typeface="Century Gothic" panose="020B0502020202020204" pitchFamily="34" charset="0"/>
              </a:rPr>
            </a:br>
            <a:r>
              <a:rPr lang="en-GB" sz="2400" dirty="0" smtClean="0">
                <a:latin typeface="Century Gothic" panose="020B0502020202020204" pitchFamily="34" charset="0"/>
              </a:rPr>
              <a:t>On the way to find Jean, Maisy bumped into Storm</a:t>
            </a:r>
            <a:r>
              <a:rPr lang="en-GB" sz="2400" dirty="0">
                <a:latin typeface="Century Gothic" panose="020B0502020202020204" pitchFamily="34" charset="0"/>
              </a:rPr>
              <a:t>.</a:t>
            </a:r>
            <a:r>
              <a:rPr lang="en-GB" sz="2400" dirty="0" smtClean="0">
                <a:latin typeface="Century Gothic" panose="020B0502020202020204" pitchFamily="34" charset="0"/>
              </a:rPr>
              <a:t> Storm asked her why she looked so worried.  Maisy told him about the mystery of her missing dinner.  </a:t>
            </a:r>
            <a:br>
              <a:rPr lang="en-GB" sz="2400" dirty="0" smtClean="0">
                <a:latin typeface="Century Gothic" panose="020B0502020202020204" pitchFamily="34" charset="0"/>
              </a:rPr>
            </a:br>
            <a:r>
              <a:rPr lang="en-GB" sz="2400" dirty="0">
                <a:latin typeface="Century Gothic" panose="020B0502020202020204" pitchFamily="34" charset="0"/>
              </a:rPr>
              <a:t/>
            </a:r>
            <a:br>
              <a:rPr lang="en-GB" sz="2400" dirty="0">
                <a:latin typeface="Century Gothic" panose="020B0502020202020204" pitchFamily="34" charset="0"/>
              </a:rPr>
            </a:br>
            <a:r>
              <a:rPr lang="en-GB" sz="2400" dirty="0" smtClean="0">
                <a:latin typeface="Century Gothic" panose="020B0502020202020204" pitchFamily="34" charset="0"/>
              </a:rPr>
              <a:t>“I think someone must have eaten it”, said Storm.  </a:t>
            </a:r>
            <a:br>
              <a:rPr lang="en-GB" sz="2400" dirty="0" smtClean="0">
                <a:latin typeface="Century Gothic" panose="020B0502020202020204" pitchFamily="34" charset="0"/>
              </a:rPr>
            </a:br>
            <a:r>
              <a:rPr lang="en-GB" sz="2400" dirty="0" smtClean="0">
                <a:latin typeface="Century Gothic" panose="020B0502020202020204" pitchFamily="34" charset="0"/>
              </a:rPr>
              <a:t>“We must find out who took it!” said Maisy.</a:t>
            </a:r>
            <a:endParaRPr lang="en-GB" sz="2400" dirty="0">
              <a:latin typeface="Century Gothic" panose="020B0502020202020204" pitchFamily="34" charset="0"/>
            </a:endParaRPr>
          </a:p>
        </p:txBody>
      </p:sp>
      <p:pic>
        <p:nvPicPr>
          <p:cNvPr id="3"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flipH="1">
            <a:off x="5130367" y="3068960"/>
            <a:ext cx="3787615" cy="270678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5"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27584" y="3737493"/>
            <a:ext cx="2952328" cy="210999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426965089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descr="Image result for free clipart cheese">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72000" y="3176972"/>
            <a:ext cx="4889882" cy="4194584"/>
          </a:xfrm>
          <a:prstGeom prst="rect">
            <a:avLst/>
          </a:prstGeom>
          <a:noFill/>
          <a:extLst>
            <a:ext uri="{909E8E84-426E-40DD-AFC4-6F175D3DCCD1}">
              <a14:hiddenFill xmlns:a14="http://schemas.microsoft.com/office/drawing/2010/main">
                <a:solidFill>
                  <a:srgbClr val="FFFFFF"/>
                </a:solidFill>
              </a14:hiddenFill>
            </a:ext>
          </a:extLst>
        </p:spPr>
      </p:pic>
      <p:pic>
        <p:nvPicPr>
          <p:cNvPr id="3"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343" y="4991100"/>
            <a:ext cx="3114675" cy="18669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Oval Callout 3"/>
          <p:cNvSpPr/>
          <p:nvPr/>
        </p:nvSpPr>
        <p:spPr>
          <a:xfrm>
            <a:off x="2123728" y="1916832"/>
            <a:ext cx="3384375" cy="2520280"/>
          </a:xfrm>
          <a:prstGeom prst="wedgeEllipseCallout">
            <a:avLst>
              <a:gd name="adj1" fmla="val -22728"/>
              <a:gd name="adj2" fmla="val 92386"/>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Wow</a:t>
            </a:r>
            <a:endParaRPr lang="en-GB" dirty="0"/>
          </a:p>
        </p:txBody>
      </p:sp>
      <p:sp>
        <p:nvSpPr>
          <p:cNvPr id="2" name="Title 1"/>
          <p:cNvSpPr>
            <a:spLocks noGrp="1"/>
          </p:cNvSpPr>
          <p:nvPr>
            <p:ph type="title"/>
          </p:nvPr>
        </p:nvSpPr>
        <p:spPr/>
        <p:txBody>
          <a:bodyPr>
            <a:noAutofit/>
          </a:bodyPr>
          <a:lstStyle/>
          <a:p>
            <a:pPr algn="l"/>
            <a:r>
              <a:rPr lang="en-GB" sz="3200" dirty="0" smtClean="0"/>
              <a:t/>
            </a:r>
            <a:br>
              <a:rPr lang="en-GB" sz="3200" dirty="0" smtClean="0"/>
            </a:br>
            <a:r>
              <a:rPr lang="en-GB" sz="2400" dirty="0" smtClean="0">
                <a:latin typeface="Century Gothic" panose="020B0502020202020204" pitchFamily="34" charset="0"/>
              </a:rPr>
              <a:t>Maisy went to see Jean, who said that she </a:t>
            </a:r>
            <a:r>
              <a:rPr lang="en-GB" sz="2400" b="1" dirty="0" smtClean="0">
                <a:latin typeface="Century Gothic" panose="020B0502020202020204" pitchFamily="34" charset="0"/>
              </a:rPr>
              <a:t>had</a:t>
            </a:r>
            <a:r>
              <a:rPr lang="en-GB" sz="2400" dirty="0" smtClean="0">
                <a:latin typeface="Century Gothic" panose="020B0502020202020204" pitchFamily="34" charset="0"/>
              </a:rPr>
              <a:t> put Maisy’s favourite Cheddar cheese into the bowl.  Maisy’s first thought was that a mouse must have taken it.   Mice like cheese!</a:t>
            </a:r>
            <a:endParaRPr lang="en-GB" sz="2400" dirty="0">
              <a:latin typeface="Century Gothic" panose="020B0502020202020204" pitchFamily="34" charset="0"/>
            </a:endParaRPr>
          </a:p>
        </p:txBody>
      </p:sp>
      <p:sp>
        <p:nvSpPr>
          <p:cNvPr id="5" name="TextBox 4"/>
          <p:cNvSpPr txBox="1"/>
          <p:nvPr/>
        </p:nvSpPr>
        <p:spPr>
          <a:xfrm>
            <a:off x="2627784" y="2276872"/>
            <a:ext cx="2520280" cy="1815882"/>
          </a:xfrm>
          <a:prstGeom prst="rect">
            <a:avLst/>
          </a:prstGeom>
          <a:noFill/>
        </p:spPr>
        <p:txBody>
          <a:bodyPr wrap="square" rtlCol="0">
            <a:spAutoFit/>
          </a:bodyPr>
          <a:lstStyle/>
          <a:p>
            <a:r>
              <a:rPr lang="en-GB" sz="2800" dirty="0" smtClean="0">
                <a:latin typeface="Century Gothic" panose="020B0502020202020204" pitchFamily="34" charset="0"/>
              </a:rPr>
              <a:t>Wow! </a:t>
            </a:r>
          </a:p>
          <a:p>
            <a:r>
              <a:rPr lang="en-GB" sz="2800" dirty="0" smtClean="0">
                <a:latin typeface="Century Gothic" panose="020B0502020202020204" pitchFamily="34" charset="0"/>
              </a:rPr>
              <a:t>Look at that! </a:t>
            </a:r>
          </a:p>
          <a:p>
            <a:r>
              <a:rPr lang="en-GB" sz="2800" dirty="0" smtClean="0">
                <a:latin typeface="Century Gothic" panose="020B0502020202020204" pitchFamily="34" charset="0"/>
              </a:rPr>
              <a:t>Let me get at it!</a:t>
            </a:r>
            <a:endParaRPr lang="en-GB" sz="2800" dirty="0">
              <a:latin typeface="Century Gothic" panose="020B0502020202020204" pitchFamily="34" charset="0"/>
            </a:endParaRPr>
          </a:p>
        </p:txBody>
      </p:sp>
    </p:spTree>
    <p:extLst>
      <p:ext uri="{BB962C8B-B14F-4D97-AF65-F5344CB8AC3E}">
        <p14:creationId xmlns:p14="http://schemas.microsoft.com/office/powerpoint/2010/main" val="11456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4" descr="Image result for free clipart dog bowl">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47567" y="2628284"/>
            <a:ext cx="4925219" cy="4330225"/>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p:txBody>
          <a:bodyPr>
            <a:noAutofit/>
          </a:bodyPr>
          <a:lstStyle/>
          <a:p>
            <a:pPr algn="l"/>
            <a:r>
              <a:rPr lang="en-GB" sz="3200" dirty="0" smtClean="0">
                <a:latin typeface="Century Gothic" panose="020B0502020202020204" pitchFamily="34" charset="0"/>
              </a:rPr>
              <a:t/>
            </a:r>
            <a:br>
              <a:rPr lang="en-GB" sz="3200" dirty="0" smtClean="0">
                <a:latin typeface="Century Gothic" panose="020B0502020202020204" pitchFamily="34" charset="0"/>
              </a:rPr>
            </a:br>
            <a:r>
              <a:rPr lang="en-GB" sz="3200" dirty="0">
                <a:latin typeface="Century Gothic" panose="020B0502020202020204" pitchFamily="34" charset="0"/>
              </a:rPr>
              <a:t/>
            </a:r>
            <a:br>
              <a:rPr lang="en-GB" sz="3200" dirty="0">
                <a:latin typeface="Century Gothic" panose="020B0502020202020204" pitchFamily="34" charset="0"/>
              </a:rPr>
            </a:br>
            <a:r>
              <a:rPr lang="en-GB" sz="3200" dirty="0" smtClean="0">
                <a:latin typeface="Century Gothic" panose="020B0502020202020204" pitchFamily="34" charset="0"/>
              </a:rPr>
              <a:t/>
            </a:r>
            <a:br>
              <a:rPr lang="en-GB" sz="3200" dirty="0" smtClean="0">
                <a:latin typeface="Century Gothic" panose="020B0502020202020204" pitchFamily="34" charset="0"/>
              </a:rPr>
            </a:br>
            <a:r>
              <a:rPr lang="en-GB" sz="2400" dirty="0" smtClean="0">
                <a:latin typeface="Century Gothic" panose="020B0502020202020204" pitchFamily="34" charset="0"/>
              </a:rPr>
              <a:t>There were some muddy paw prints around the bowl, and some hair.  The paw prints were much too big to be a mouse, so Maisy looked at the three hairs by the bowl.  They were short, slightly curly, and black.</a:t>
            </a:r>
            <a:endParaRPr lang="en-GB" sz="2400" dirty="0">
              <a:latin typeface="Century Gothic" panose="020B0502020202020204" pitchFamily="34" charset="0"/>
            </a:endParaRPr>
          </a:p>
        </p:txBody>
      </p:sp>
      <p:pic>
        <p:nvPicPr>
          <p:cNvPr id="2050" name="Picture 2" descr="Related image">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15616" y="3267472"/>
            <a:ext cx="2650373" cy="1750583"/>
          </a:xfrm>
          <a:prstGeom prst="rect">
            <a:avLst/>
          </a:prstGeom>
          <a:noFill/>
          <a:extLst>
            <a:ext uri="{909E8E84-426E-40DD-AFC4-6F175D3DCCD1}">
              <a14:hiddenFill xmlns:a14="http://schemas.microsoft.com/office/drawing/2010/main">
                <a:solidFill>
                  <a:srgbClr val="FFFFFF"/>
                </a:solidFill>
              </a14:hiddenFill>
            </a:ext>
          </a:extLst>
        </p:spPr>
      </p:pic>
      <p:sp>
        <p:nvSpPr>
          <p:cNvPr id="6" name="Down Arrow 5"/>
          <p:cNvSpPr/>
          <p:nvPr/>
        </p:nvSpPr>
        <p:spPr>
          <a:xfrm>
            <a:off x="8172788" y="4003380"/>
            <a:ext cx="251565" cy="1657868"/>
          </a:xfrm>
          <a:prstGeom prst="downArrow">
            <a:avLst/>
          </a:prstGeom>
        </p:spPr>
        <p:style>
          <a:lnRef idx="1">
            <a:schemeClr val="dk1"/>
          </a:lnRef>
          <a:fillRef idx="2">
            <a:schemeClr val="dk1"/>
          </a:fillRef>
          <a:effectRef idx="1">
            <a:schemeClr val="dk1"/>
          </a:effectRef>
          <a:fontRef idx="minor">
            <a:schemeClr val="dk1"/>
          </a:fontRef>
        </p:style>
        <p:txBody>
          <a:bodyPr rtlCol="0" anchor="ctr"/>
          <a:lstStyle/>
          <a:p>
            <a:pPr algn="ctr"/>
            <a:endParaRPr lang="en-GB"/>
          </a:p>
        </p:txBody>
      </p:sp>
      <p:pic>
        <p:nvPicPr>
          <p:cNvPr id="1026" name="Picture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236296" y="5724169"/>
            <a:ext cx="1973588" cy="123434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82677043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2160</TotalTime>
  <Words>268</Words>
  <Application>Microsoft Office PowerPoint</Application>
  <PresentationFormat>On-screen Show (4:3)</PresentationFormat>
  <Paragraphs>77</Paragraphs>
  <Slides>20</Slides>
  <Notes>3</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Office Theme</vt:lpstr>
      <vt:lpstr>Maisy finds the culprit </vt:lpstr>
      <vt:lpstr>PowerPoint Presentation</vt:lpstr>
      <vt:lpstr>PowerPoint Presentation</vt:lpstr>
      <vt:lpstr>    Maisy arrived home from her walk in the park.  She hoped to find her dinner waiting for her in her bowl, as usual. The nice old lady, called Jean, who looked after her, always put her dinner in her dog bowl.  Maisy really loves cheese.</vt:lpstr>
      <vt:lpstr> But when she looked for her dinner, her bowl was empty!  Where had the food gone?  Maisy was shocked!  She knew that nice Jean would never forget to feed her.  This was a real mystery!  But are there any clues here?</vt:lpstr>
      <vt:lpstr>   Maisy then remembered that the last time Jean had not been able to feed her was when poor Jean had been ill.  Perhaps she was ill again.  Kind-hearted Maisy set off to check that Jean was all right.</vt:lpstr>
      <vt:lpstr>   On the way to find Jean, Maisy bumped into Storm. Storm asked her why she looked so worried.  Maisy told him about the mystery of her missing dinner.    “I think someone must have eaten it”, said Storm.   “We must find out who took it!” said Maisy.</vt:lpstr>
      <vt:lpstr> Maisy went to see Jean, who said that she had put Maisy’s favourite Cheddar cheese into the bowl.  Maisy’s first thought was that a mouse must have taken it.   Mice like cheese!</vt:lpstr>
      <vt:lpstr>   There were some muddy paw prints around the bowl, and some hair.  The paw prints were much too big to be a mouse, so Maisy looked at the three hairs by the bowl.  They were short, slightly curly, and black.</vt:lpstr>
      <vt:lpstr>  It might have been Malika, or one of her other friends, Dusty or Magnus, or even Storm.  Or a mouse? But, which one?  Dusty is a brown cat, with long straight hair.  Storm has long curly hair.  Squeaky the mouse has short brown hair. Malika has short grey hair. Magnus has short, black hair.</vt:lpstr>
      <vt:lpstr>   The evidence Maisy and Storm sat down to look at all of the clues. They thought about each possible culprit. They then made some lists of the clues.  They matched the clues up to each possible secret dinner eater!   Was it…….?</vt:lpstr>
      <vt:lpstr>       Was it Squeaky?  Clues:  Empty bowl  AND  Loves cheese  AND  Leaves paw prints But… paw prints are NOT the right size Hairs are NOT the right colour</vt:lpstr>
      <vt:lpstr>       Was it Malika?  Clues: Loves cheese AND Leaves paw prints AND Paw prints are  the right size But… Hair is NOT the right colour  </vt:lpstr>
      <vt:lpstr>       Was it Dusty?  Clues: Loves cheese AND Leaves paw prints AND paw prints are  the right size But…Hair is NOT straight  </vt:lpstr>
      <vt:lpstr>PowerPoint Presentation</vt:lpstr>
      <vt:lpstr>        Was it Magnus? Clues: Empty dog bowl AND Paw prints are dog size AND Hairs are short and slightly curly AND Hairs are black   Now read on…….</vt:lpstr>
      <vt:lpstr>        Storm went back home for his dinner.  Maisy said,  “I think I know who did it!”  Using Boolean logic, can you work out who ate Maisy’s dinner, and how Maisy knew?  Hint: Look at the ANDs and the NOTs in the lists of clues.  Who has the most ANDs without any NOTs?   Who do you think ate Maisy’s dinner?</vt:lpstr>
      <vt:lpstr>PowerPoint Presentation</vt:lpstr>
      <vt:lpstr>              Later, Magnus said that he was very sorry for eating Maisy’s dinner!  (Did you work this out?)  So, Magnus kindly let Maisy eat his own ham dinner, because he had eaten her Cheddar cheese dinner.    The moral of this story is that the truth always comes out,  no matter what.    Especially if there are any clues left behind, for logical thinkers to work out.    And you use a bit of logic.    Boolean logic, of course!  Thank you, George!</vt:lpstr>
      <vt:lpstr>     Did you know?   Whenever you use Google to search the Internet, Google automatically adds an invisible Boolean AND between the words in your search?  Tapping the space bar between the words adds a Boolean AND!  Every time! (http://libguides.mit.edu/c.php?g=175963&amp;p=1158594)</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Dinner Detectives</dc:title>
  <dc:creator>owner</dc:creator>
  <cp:lastModifiedBy>owner</cp:lastModifiedBy>
  <cp:revision>222</cp:revision>
  <dcterms:created xsi:type="dcterms:W3CDTF">2017-03-06T16:16:09Z</dcterms:created>
  <dcterms:modified xsi:type="dcterms:W3CDTF">2018-07-16T20:12:09Z</dcterms:modified>
</cp:coreProperties>
</file>